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90" r:id="rId4"/>
    <p:sldId id="259" r:id="rId5"/>
    <p:sldId id="260" r:id="rId6"/>
    <p:sldId id="262" r:id="rId7"/>
    <p:sldId id="269" r:id="rId8"/>
    <p:sldId id="294" r:id="rId9"/>
    <p:sldId id="272" r:id="rId10"/>
    <p:sldId id="271" r:id="rId11"/>
    <p:sldId id="263" r:id="rId12"/>
    <p:sldId id="264" r:id="rId13"/>
    <p:sldId id="265" r:id="rId14"/>
    <p:sldId id="266" r:id="rId15"/>
    <p:sldId id="293" r:id="rId16"/>
    <p:sldId id="268" r:id="rId17"/>
    <p:sldId id="292" r:id="rId18"/>
    <p:sldId id="273" r:id="rId19"/>
    <p:sldId id="274" r:id="rId20"/>
    <p:sldId id="275" r:id="rId21"/>
    <p:sldId id="276" r:id="rId22"/>
    <p:sldId id="287" r:id="rId23"/>
    <p:sldId id="279" r:id="rId24"/>
    <p:sldId id="280" r:id="rId25"/>
    <p:sldId id="281" r:id="rId26"/>
    <p:sldId id="282" r:id="rId27"/>
    <p:sldId id="284"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stUCE1BtEUbDXXMfcZ+DOgK+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5BE53-CDF4-93E6-6B75-3EA72E39849E}" v="21" dt="2025-08-01T22:03:30.297"/>
    <p1510:client id="{C1290023-8976-5AC8-D9DF-6A76F29C97CE}" v="5" dt="2025-07-31T16:12:03.476"/>
    <p1510:client id="{C42783E6-D146-73C7-E863-91C4F991D2D1}" v="5" dt="2025-07-31T13:55:15.699"/>
  </p1510:revLst>
</p1510:revInfo>
</file>

<file path=ppt/tableStyles.xml><?xml version="1.0" encoding="utf-8"?>
<a:tblStyleLst xmlns:a="http://schemas.openxmlformats.org/drawingml/2006/main" def="{99C0F68B-786A-42D1-9307-397960B207AF}">
  <a:tblStyle styleId="{99C0F68B-786A-42D1-9307-397960B207A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ton, Tia" userId="S::burtoti@richmond.k12.ga.us::7f5b5663-7df1-4e91-bcb1-454a25762fed" providerId="AD" clId="Web-{2A631D9B-DDBC-988D-3132-1FA869646EDB}"/>
    <pc:docChg chg="modSld">
      <pc:chgData name="Burton, Tia" userId="S::burtoti@richmond.k12.ga.us::7f5b5663-7df1-4e91-bcb1-454a25762fed" providerId="AD" clId="Web-{2A631D9B-DDBC-988D-3132-1FA869646EDB}" dt="2025-07-28T16:39:00.578" v="129" actId="20577"/>
      <pc:docMkLst>
        <pc:docMk/>
      </pc:docMkLst>
      <pc:sldChg chg="modSp">
        <pc:chgData name="Burton, Tia" userId="S::burtoti@richmond.k12.ga.us::7f5b5663-7df1-4e91-bcb1-454a25762fed" providerId="AD" clId="Web-{2A631D9B-DDBC-988D-3132-1FA869646EDB}" dt="2025-07-28T12:08:33.942" v="18" actId="20577"/>
        <pc:sldMkLst>
          <pc:docMk/>
          <pc:sldMk cId="0" sldId="269"/>
        </pc:sldMkLst>
        <pc:spChg chg="mod">
          <ac:chgData name="Burton, Tia" userId="S::burtoti@richmond.k12.ga.us::7f5b5663-7df1-4e91-bcb1-454a25762fed" providerId="AD" clId="Web-{2A631D9B-DDBC-988D-3132-1FA869646EDB}" dt="2025-07-28T12:08:33.942" v="18" actId="20577"/>
          <ac:spMkLst>
            <pc:docMk/>
            <pc:sldMk cId="0" sldId="269"/>
            <ac:spMk id="211" creationId="{00000000-0000-0000-0000-000000000000}"/>
          </ac:spMkLst>
        </pc:spChg>
      </pc:sldChg>
      <pc:sldChg chg="modSp">
        <pc:chgData name="Burton, Tia" userId="S::burtoti@richmond.k12.ga.us::7f5b5663-7df1-4e91-bcb1-454a25762fed" providerId="AD" clId="Web-{2A631D9B-DDBC-988D-3132-1FA869646EDB}" dt="2025-07-28T12:14:13.908" v="92" actId="20577"/>
        <pc:sldMkLst>
          <pc:docMk/>
          <pc:sldMk cId="0" sldId="272"/>
        </pc:sldMkLst>
        <pc:spChg chg="mod">
          <ac:chgData name="Burton, Tia" userId="S::burtoti@richmond.k12.ga.us::7f5b5663-7df1-4e91-bcb1-454a25762fed" providerId="AD" clId="Web-{2A631D9B-DDBC-988D-3132-1FA869646EDB}" dt="2025-07-28T12:08:05.363" v="7" actId="20577"/>
          <ac:spMkLst>
            <pc:docMk/>
            <pc:sldMk cId="0" sldId="272"/>
            <ac:spMk id="242" creationId="{00000000-0000-0000-0000-000000000000}"/>
          </ac:spMkLst>
        </pc:spChg>
        <pc:spChg chg="mod">
          <ac:chgData name="Burton, Tia" userId="S::burtoti@richmond.k12.ga.us::7f5b5663-7df1-4e91-bcb1-454a25762fed" providerId="AD" clId="Web-{2A631D9B-DDBC-988D-3132-1FA869646EDB}" dt="2025-07-28T12:14:13.908" v="92" actId="20577"/>
          <ac:spMkLst>
            <pc:docMk/>
            <pc:sldMk cId="0" sldId="272"/>
            <ac:spMk id="243" creationId="{00000000-0000-0000-0000-000000000000}"/>
          </ac:spMkLst>
        </pc:spChg>
      </pc:sldChg>
      <pc:sldChg chg="modSp">
        <pc:chgData name="Burton, Tia" userId="S::burtoti@richmond.k12.ga.us::7f5b5663-7df1-4e91-bcb1-454a25762fed" providerId="AD" clId="Web-{2A631D9B-DDBC-988D-3132-1FA869646EDB}" dt="2025-07-28T16:39:00.578" v="129" actId="20577"/>
        <pc:sldMkLst>
          <pc:docMk/>
          <pc:sldMk cId="0" sldId="279"/>
        </pc:sldMkLst>
        <pc:spChg chg="mod">
          <ac:chgData name="Burton, Tia" userId="S::burtoti@richmond.k12.ga.us::7f5b5663-7df1-4e91-bcb1-454a25762fed" providerId="AD" clId="Web-{2A631D9B-DDBC-988D-3132-1FA869646EDB}" dt="2025-07-28T16:39:00.578" v="129" actId="20577"/>
          <ac:spMkLst>
            <pc:docMk/>
            <pc:sldMk cId="0" sldId="279"/>
            <ac:spMk id="306" creationId="{00000000-0000-0000-0000-000000000000}"/>
          </ac:spMkLst>
        </pc:spChg>
      </pc:sldChg>
    </pc:docChg>
  </pc:docChgLst>
  <pc:docChgLst>
    <pc:chgData name="Burton, Tia" userId="S::burtoti@richmond.k12.ga.us::7f5b5663-7df1-4e91-bcb1-454a25762fed" providerId="AD" clId="Web-{A8C504DA-E336-FCC2-87C2-73E0FE51EDA0}"/>
    <pc:docChg chg="modSld">
      <pc:chgData name="Burton, Tia" userId="S::burtoti@richmond.k12.ga.us::7f5b5663-7df1-4e91-bcb1-454a25762fed" providerId="AD" clId="Web-{A8C504DA-E336-FCC2-87C2-73E0FE51EDA0}" dt="2025-06-09T16:47:43.264" v="87" actId="14100"/>
      <pc:docMkLst>
        <pc:docMk/>
      </pc:docMkLst>
      <pc:sldChg chg="addSp delSp modSp mod setBg">
        <pc:chgData name="Burton, Tia" userId="S::burtoti@richmond.k12.ga.us::7f5b5663-7df1-4e91-bcb1-454a25762fed" providerId="AD" clId="Web-{A8C504DA-E336-FCC2-87C2-73E0FE51EDA0}" dt="2025-06-09T16:35:15.328" v="86" actId="14100"/>
        <pc:sldMkLst>
          <pc:docMk/>
          <pc:sldMk cId="0" sldId="256"/>
        </pc:sldMkLst>
      </pc:sldChg>
      <pc:sldChg chg="addSp delSp modSp">
        <pc:chgData name="Burton, Tia" userId="S::burtoti@richmond.k12.ga.us::7f5b5663-7df1-4e91-bcb1-454a25762fed" providerId="AD" clId="Web-{A8C504DA-E336-FCC2-87C2-73E0FE51EDA0}" dt="2025-06-09T16:47:43.264" v="87" actId="14100"/>
        <pc:sldMkLst>
          <pc:docMk/>
          <pc:sldMk cId="0" sldId="262"/>
        </pc:sldMkLst>
      </pc:sldChg>
      <pc:sldChg chg="modSp">
        <pc:chgData name="Burton, Tia" userId="S::burtoti@richmond.k12.ga.us::7f5b5663-7df1-4e91-bcb1-454a25762fed" providerId="AD" clId="Web-{A8C504DA-E336-FCC2-87C2-73E0FE51EDA0}" dt="2025-06-09T16:24:15.443" v="44" actId="20577"/>
        <pc:sldMkLst>
          <pc:docMk/>
          <pc:sldMk cId="0" sldId="269"/>
        </pc:sldMkLst>
      </pc:sldChg>
      <pc:sldChg chg="delSp">
        <pc:chgData name="Burton, Tia" userId="S::burtoti@richmond.k12.ga.us::7f5b5663-7df1-4e91-bcb1-454a25762fed" providerId="AD" clId="Web-{A8C504DA-E336-FCC2-87C2-73E0FE51EDA0}" dt="2025-06-09T16:29:06.798" v="54"/>
        <pc:sldMkLst>
          <pc:docMk/>
          <pc:sldMk cId="0" sldId="273"/>
        </pc:sldMkLst>
      </pc:sldChg>
    </pc:docChg>
  </pc:docChgLst>
  <pc:docChgLst>
    <pc:chgData name="Garrett, Stephanie" userId="S::scottst@richmond.k12.ga.us::b6a41f53-3d06-429f-adcb-97cd0277fc01" providerId="AD" clId="Web-{C42783E6-D146-73C7-E863-91C4F991D2D1}"/>
    <pc:docChg chg="modSld">
      <pc:chgData name="Garrett, Stephanie" userId="S::scottst@richmond.k12.ga.us::b6a41f53-3d06-429f-adcb-97cd0277fc01" providerId="AD" clId="Web-{C42783E6-D146-73C7-E863-91C4F991D2D1}" dt="2025-07-31T13:55:15.621" v="3" actId="20577"/>
      <pc:docMkLst>
        <pc:docMk/>
      </pc:docMkLst>
      <pc:sldChg chg="modSp">
        <pc:chgData name="Garrett, Stephanie" userId="S::scottst@richmond.k12.ga.us::b6a41f53-3d06-429f-adcb-97cd0277fc01" providerId="AD" clId="Web-{C42783E6-D146-73C7-E863-91C4F991D2D1}" dt="2025-07-31T13:55:15.621" v="3" actId="20577"/>
        <pc:sldMkLst>
          <pc:docMk/>
          <pc:sldMk cId="0" sldId="262"/>
        </pc:sldMkLst>
        <pc:spChg chg="mod">
          <ac:chgData name="Garrett, Stephanie" userId="S::scottst@richmond.k12.ga.us::b6a41f53-3d06-429f-adcb-97cd0277fc01" providerId="AD" clId="Web-{C42783E6-D146-73C7-E863-91C4F991D2D1}" dt="2025-07-31T13:55:15.621" v="3" actId="20577"/>
          <ac:spMkLst>
            <pc:docMk/>
            <pc:sldMk cId="0" sldId="262"/>
            <ac:spMk id="147" creationId="{00000000-0000-0000-0000-000000000000}"/>
          </ac:spMkLst>
        </pc:spChg>
      </pc:sldChg>
    </pc:docChg>
  </pc:docChgLst>
  <pc:docChgLst>
    <pc:chgData name="Burton, Tia" userId="S::burtoti@richmond.k12.ga.us::7f5b5663-7df1-4e91-bcb1-454a25762fed" providerId="AD" clId="Web-{8F35BE53-CDF4-93E6-6B75-3EA72E39849E}"/>
    <pc:docChg chg="modSld">
      <pc:chgData name="Burton, Tia" userId="S::burtoti@richmond.k12.ga.us::7f5b5663-7df1-4e91-bcb1-454a25762fed" providerId="AD" clId="Web-{8F35BE53-CDF4-93E6-6B75-3EA72E39849E}" dt="2025-08-01T18:55:59.569" v="22" actId="20577"/>
      <pc:docMkLst>
        <pc:docMk/>
      </pc:docMkLst>
      <pc:sldChg chg="modSp">
        <pc:chgData name="Burton, Tia" userId="S::burtoti@richmond.k12.ga.us::7f5b5663-7df1-4e91-bcb1-454a25762fed" providerId="AD" clId="Web-{8F35BE53-CDF4-93E6-6B75-3EA72E39849E}" dt="2025-08-01T18:55:59.569" v="22" actId="20577"/>
        <pc:sldMkLst>
          <pc:docMk/>
          <pc:sldMk cId="0" sldId="257"/>
        </pc:sldMkLst>
        <pc:spChg chg="mod">
          <ac:chgData name="Burton, Tia" userId="S::burtoti@richmond.k12.ga.us::7f5b5663-7df1-4e91-bcb1-454a25762fed" providerId="AD" clId="Web-{8F35BE53-CDF4-93E6-6B75-3EA72E39849E}" dt="2025-08-01T18:55:59.569" v="22" actId="20577"/>
          <ac:spMkLst>
            <pc:docMk/>
            <pc:sldMk cId="0" sldId="257"/>
            <ac:spMk id="98" creationId="{00000000-0000-0000-0000-000000000000}"/>
          </ac:spMkLst>
        </pc:spChg>
      </pc:sldChg>
    </pc:docChg>
  </pc:docChgLst>
  <pc:docChgLst>
    <pc:chgData name="Burton, Tia" userId="S::burtoti@richmond.k12.ga.us::7f5b5663-7df1-4e91-bcb1-454a25762fed" providerId="AD" clId="Web-{4F4D060B-6E53-95F5-02AA-CFE403AD163E}"/>
    <pc:docChg chg="modSld">
      <pc:chgData name="Burton, Tia" userId="S::burtoti@richmond.k12.ga.us::7f5b5663-7df1-4e91-bcb1-454a25762fed" providerId="AD" clId="Web-{4F4D060B-6E53-95F5-02AA-CFE403AD163E}" dt="2025-07-28T17:34:31.397" v="181" actId="20577"/>
      <pc:docMkLst>
        <pc:docMk/>
      </pc:docMkLst>
      <pc:sldChg chg="modSp">
        <pc:chgData name="Burton, Tia" userId="S::burtoti@richmond.k12.ga.us::7f5b5663-7df1-4e91-bcb1-454a25762fed" providerId="AD" clId="Web-{4F4D060B-6E53-95F5-02AA-CFE403AD163E}" dt="2025-07-28T17:34:31.397" v="181" actId="20577"/>
        <pc:sldMkLst>
          <pc:docMk/>
          <pc:sldMk cId="0" sldId="279"/>
        </pc:sldMkLst>
        <pc:spChg chg="mod">
          <ac:chgData name="Burton, Tia" userId="S::burtoti@richmond.k12.ga.us::7f5b5663-7df1-4e91-bcb1-454a25762fed" providerId="AD" clId="Web-{4F4D060B-6E53-95F5-02AA-CFE403AD163E}" dt="2025-07-28T17:34:31.397" v="181" actId="20577"/>
          <ac:spMkLst>
            <pc:docMk/>
            <pc:sldMk cId="0" sldId="279"/>
            <ac:spMk id="306" creationId="{00000000-0000-0000-0000-000000000000}"/>
          </ac:spMkLst>
        </pc:spChg>
      </pc:sldChg>
      <pc:sldChg chg="modSp">
        <pc:chgData name="Burton, Tia" userId="S::burtoti@richmond.k12.ga.us::7f5b5663-7df1-4e91-bcb1-454a25762fed" providerId="AD" clId="Web-{4F4D060B-6E53-95F5-02AA-CFE403AD163E}" dt="2025-07-28T17:24:20.073" v="30" actId="20577"/>
        <pc:sldMkLst>
          <pc:docMk/>
          <pc:sldMk cId="0" sldId="284"/>
        </pc:sldMkLst>
        <pc:spChg chg="mod">
          <ac:chgData name="Burton, Tia" userId="S::burtoti@richmond.k12.ga.us::7f5b5663-7df1-4e91-bcb1-454a25762fed" providerId="AD" clId="Web-{4F4D060B-6E53-95F5-02AA-CFE403AD163E}" dt="2025-07-28T17:24:20.073" v="30" actId="20577"/>
          <ac:spMkLst>
            <pc:docMk/>
            <pc:sldMk cId="0" sldId="284"/>
            <ac:spMk id="353" creationId="{00000000-0000-0000-0000-000000000000}"/>
          </ac:spMkLst>
        </pc:spChg>
      </pc:sldChg>
    </pc:docChg>
  </pc:docChgLst>
  <pc:docChgLst>
    <pc:chgData name="Burton, Tia" userId="7f5b5663-7df1-4e91-bcb1-454a25762fed" providerId="ADAL" clId="{DE8C1F22-955B-46D4-ADD6-AC1CD399563C}"/>
    <pc:docChg chg="custSel modSld">
      <pc:chgData name="Burton, Tia" userId="7f5b5663-7df1-4e91-bcb1-454a25762fed" providerId="ADAL" clId="{DE8C1F22-955B-46D4-ADD6-AC1CD399563C}" dt="2025-07-28T15:14:51.067" v="129" actId="13926"/>
      <pc:docMkLst>
        <pc:docMk/>
      </pc:docMkLst>
      <pc:sldChg chg="modSp mod">
        <pc:chgData name="Burton, Tia" userId="7f5b5663-7df1-4e91-bcb1-454a25762fed" providerId="ADAL" clId="{DE8C1F22-955B-46D4-ADD6-AC1CD399563C}" dt="2025-07-28T11:36:32.404" v="3" actId="20577"/>
        <pc:sldMkLst>
          <pc:docMk/>
          <pc:sldMk cId="0" sldId="269"/>
        </pc:sldMkLst>
        <pc:spChg chg="mod">
          <ac:chgData name="Burton, Tia" userId="7f5b5663-7df1-4e91-bcb1-454a25762fed" providerId="ADAL" clId="{DE8C1F22-955B-46D4-ADD6-AC1CD399563C}" dt="2025-07-28T11:36:32.404" v="3" actId="20577"/>
          <ac:spMkLst>
            <pc:docMk/>
            <pc:sldMk cId="0" sldId="269"/>
            <ac:spMk id="211" creationId="{00000000-0000-0000-0000-000000000000}"/>
          </ac:spMkLst>
        </pc:spChg>
      </pc:sldChg>
      <pc:sldChg chg="modSp mod">
        <pc:chgData name="Burton, Tia" userId="7f5b5663-7df1-4e91-bcb1-454a25762fed" providerId="ADAL" clId="{DE8C1F22-955B-46D4-ADD6-AC1CD399563C}" dt="2025-07-28T15:14:51.067" v="129" actId="13926"/>
        <pc:sldMkLst>
          <pc:docMk/>
          <pc:sldMk cId="0" sldId="284"/>
        </pc:sldMkLst>
        <pc:spChg chg="mod">
          <ac:chgData name="Burton, Tia" userId="7f5b5663-7df1-4e91-bcb1-454a25762fed" providerId="ADAL" clId="{DE8C1F22-955B-46D4-ADD6-AC1CD399563C}" dt="2025-07-28T15:14:51.067" v="129" actId="13926"/>
          <ac:spMkLst>
            <pc:docMk/>
            <pc:sldMk cId="0" sldId="284"/>
            <ac:spMk id="353" creationId="{00000000-0000-0000-0000-000000000000}"/>
          </ac:spMkLst>
        </pc:spChg>
      </pc:sldChg>
    </pc:docChg>
  </pc:docChgLst>
  <pc:docChgLst>
    <pc:chgData name="Garrett, Stephanie" userId="S::scottst@richmond.k12.ga.us::b6a41f53-3d06-429f-adcb-97cd0277fc01" providerId="AD" clId="Web-{7536E307-F5F4-1FBC-7EC0-189DBA16820D}"/>
    <pc:docChg chg="modSld">
      <pc:chgData name="Garrett, Stephanie" userId="S::scottst@richmond.k12.ga.us::b6a41f53-3d06-429f-adcb-97cd0277fc01" providerId="AD" clId="Web-{7536E307-F5F4-1FBC-7EC0-189DBA16820D}" dt="2025-06-19T15:45:07.085" v="81" actId="20577"/>
      <pc:docMkLst>
        <pc:docMk/>
      </pc:docMkLst>
      <pc:sldChg chg="addSp delSp modSp">
        <pc:chgData name="Garrett, Stephanie" userId="S::scottst@richmond.k12.ga.us::b6a41f53-3d06-429f-adcb-97cd0277fc01" providerId="AD" clId="Web-{7536E307-F5F4-1FBC-7EC0-189DBA16820D}" dt="2025-06-19T15:45:07.085" v="81" actId="20577"/>
        <pc:sldMkLst>
          <pc:docMk/>
          <pc:sldMk cId="0" sldId="262"/>
        </pc:sldMkLst>
      </pc:sldChg>
    </pc:docChg>
  </pc:docChgLst>
  <pc:docChgLst>
    <pc:chgData name="Burton, Tia" userId="S::burtoti@richmond.k12.ga.us::7f5b5663-7df1-4e91-bcb1-454a25762fed" providerId="AD" clId="Web-{C1290023-8976-5AC8-D9DF-6A76F29C97CE}"/>
    <pc:docChg chg="modSld">
      <pc:chgData name="Burton, Tia" userId="S::burtoti@richmond.k12.ga.us::7f5b5663-7df1-4e91-bcb1-454a25762fed" providerId="AD" clId="Web-{C1290023-8976-5AC8-D9DF-6A76F29C97CE}" dt="2025-07-31T16:12:03.476" v="4"/>
      <pc:docMkLst>
        <pc:docMk/>
      </pc:docMkLst>
      <pc:sldChg chg="addSp delSp modSp">
        <pc:chgData name="Burton, Tia" userId="S::burtoti@richmond.k12.ga.us::7f5b5663-7df1-4e91-bcb1-454a25762fed" providerId="AD" clId="Web-{C1290023-8976-5AC8-D9DF-6A76F29C97CE}" dt="2025-07-31T16:12:03.476" v="4"/>
        <pc:sldMkLst>
          <pc:docMk/>
          <pc:sldMk cId="0" sldId="271"/>
        </pc:sldMkLst>
        <pc:graphicFrameChg chg="del">
          <ac:chgData name="Burton, Tia" userId="S::burtoti@richmond.k12.ga.us::7f5b5663-7df1-4e91-bcb1-454a25762fed" providerId="AD" clId="Web-{C1290023-8976-5AC8-D9DF-6A76F29C97CE}" dt="2025-07-31T16:11:28.710" v="0"/>
          <ac:graphicFrameMkLst>
            <pc:docMk/>
            <pc:sldMk cId="0" sldId="271"/>
            <ac:graphicFrameMk id="2" creationId="{BCA0C785-074B-FF1C-57F2-975E7A0FBA8C}"/>
          </ac:graphicFrameMkLst>
        </pc:graphicFrameChg>
        <pc:graphicFrameChg chg="add mod modGraphic">
          <ac:chgData name="Burton, Tia" userId="S::burtoti@richmond.k12.ga.us::7f5b5663-7df1-4e91-bcb1-454a25762fed" providerId="AD" clId="Web-{C1290023-8976-5AC8-D9DF-6A76F29C97CE}" dt="2025-07-31T16:12:03.476" v="4"/>
          <ac:graphicFrameMkLst>
            <pc:docMk/>
            <pc:sldMk cId="0" sldId="271"/>
            <ac:graphicFrameMk id="4" creationId="{3D194C4A-4574-38A3-E1F7-0CC4112AB9F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43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30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529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40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01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5183188" y="987425"/>
            <a:ext cx="6172200" cy="4873625"/>
          </a:xfrm>
          <a:prstGeom prst="rect">
            <a:avLst/>
          </a:prstGeom>
          <a:noFill/>
          <a:ln>
            <a:noFill/>
          </a:ln>
        </p:spPr>
      </p:sp>
      <p:sp>
        <p:nvSpPr>
          <p:cNvPr id="64" name="Google Shape;64;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rcboe.org/domain/782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rcboe.org/domain/7821"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rcboe-my.sharepoint.com/personal/hastisy_richmond_k12_ga_us/Documents/Documents/Parent%20Portal%20Directions.pptx?web=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rcboe.org/parentporta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rcboe.org/Page/4698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rcboe.org/cms/lib/GA01903614/Centricity/Domain/213/IC%20Parent%20Portal%20Instructions.pdf"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18D9"/>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rgbClr val="25BEC5"/>
          </a:solidFill>
          <a:ln w="12700" cap="flat" cmpd="sng">
            <a:solidFill>
              <a:srgbClr val="CF18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350982" y="2927926"/>
            <a:ext cx="11526982" cy="1713345"/>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txBox="1"/>
          <p:nvPr/>
        </p:nvSpPr>
        <p:spPr>
          <a:xfrm>
            <a:off x="420255" y="4332995"/>
            <a:ext cx="11457709" cy="193040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ct val="100000"/>
              <a:buFont typeface="Arial"/>
              <a:buNone/>
            </a:pPr>
            <a:r>
              <a:rPr lang="en-US" sz="8000" b="0" i="0" u="none" strike="noStrike" cap="none">
                <a:solidFill>
                  <a:schemeClr val="dk1"/>
                </a:solidFill>
                <a:latin typeface="Century Gothic"/>
                <a:sym typeface="Arial"/>
              </a:rPr>
              <a:t> Open House</a:t>
            </a:r>
            <a:endParaRPr sz="800">
              <a:solidFill>
                <a:schemeClr val="dk1"/>
              </a:solidFill>
              <a:latin typeface="Century Gothic"/>
            </a:endParaRPr>
          </a:p>
        </p:txBody>
      </p:sp>
      <p:pic>
        <p:nvPicPr>
          <p:cNvPr id="4" name="Picture 3" descr="3rd Grade - Hillcrest Elementary">
            <a:extLst>
              <a:ext uri="{FF2B5EF4-FFF2-40B4-BE49-F238E27FC236}">
                <a16:creationId xmlns:a16="http://schemas.microsoft.com/office/drawing/2014/main" id="{60A00CCF-F876-1AD6-D1B6-0E293FBA72BF}"/>
              </a:ext>
            </a:extLst>
          </p:cNvPr>
          <p:cNvPicPr>
            <a:picLocks noChangeAspect="1"/>
          </p:cNvPicPr>
          <p:nvPr/>
        </p:nvPicPr>
        <p:blipFill>
          <a:blip r:embed="rId3"/>
          <a:stretch>
            <a:fillRect/>
          </a:stretch>
        </p:blipFill>
        <p:spPr>
          <a:xfrm>
            <a:off x="2476500" y="2924735"/>
            <a:ext cx="7239000" cy="1725705"/>
          </a:xfrm>
          <a:prstGeom prst="rect">
            <a:avLst/>
          </a:prstGeom>
          <a:ln w="28575">
            <a:solidFill>
              <a:srgbClr val="CF18D9"/>
            </a:solidFill>
          </a:ln>
        </p:spPr>
      </p:pic>
      <p:pic>
        <p:nvPicPr>
          <p:cNvPr id="5" name="Picture 4" descr="Rainbow flag garland bunting divider ...">
            <a:extLst>
              <a:ext uri="{FF2B5EF4-FFF2-40B4-BE49-F238E27FC236}">
                <a16:creationId xmlns:a16="http://schemas.microsoft.com/office/drawing/2014/main" id="{D45594C0-9DDB-F1C9-3CEA-A624810178FA}"/>
              </a:ext>
            </a:extLst>
          </p:cNvPr>
          <p:cNvPicPr>
            <a:picLocks noChangeAspect="1"/>
          </p:cNvPicPr>
          <p:nvPr/>
        </p:nvPicPr>
        <p:blipFill>
          <a:blip r:embed="rId4"/>
          <a:srcRect l="9472" t="14179" r="8525" b="19515"/>
          <a:stretch>
            <a:fillRect/>
          </a:stretch>
        </p:blipFill>
        <p:spPr>
          <a:xfrm>
            <a:off x="422689" y="327508"/>
            <a:ext cx="11445123" cy="1873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6"/>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6"/>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6"/>
          <p:cNvSpPr txBox="1"/>
          <p:nvPr/>
        </p:nvSpPr>
        <p:spPr>
          <a:xfrm>
            <a:off x="3167792" y="471197"/>
            <a:ext cx="6075756" cy="1242742"/>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ctr" rtl="0">
              <a:lnSpc>
                <a:spcPct val="90000"/>
              </a:lnSpc>
              <a:spcBef>
                <a:spcPts val="0"/>
              </a:spcBef>
              <a:spcAft>
                <a:spcPts val="0"/>
              </a:spcAft>
              <a:buClr>
                <a:schemeClr val="lt1"/>
              </a:buClr>
              <a:buSzPts val="72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Daily Schedule</a:t>
            </a:r>
            <a:endParaRPr>
              <a:latin typeface="Dreaming Outloud Script Pro" panose="03050502040304050704" pitchFamily="66" charset="0"/>
              <a:cs typeface="Dreaming Outloud Script Pro" panose="03050502040304050704" pitchFamily="66" charset="0"/>
            </a:endParaRPr>
          </a:p>
        </p:txBody>
      </p:sp>
      <p:graphicFrame>
        <p:nvGraphicFramePr>
          <p:cNvPr id="4" name="Table 3">
            <a:extLst>
              <a:ext uri="{FF2B5EF4-FFF2-40B4-BE49-F238E27FC236}">
                <a16:creationId xmlns:a16="http://schemas.microsoft.com/office/drawing/2014/main" id="{3D194C4A-4574-38A3-E1F7-0CC4112AB9F3}"/>
              </a:ext>
            </a:extLst>
          </p:cNvPr>
          <p:cNvGraphicFramePr>
            <a:graphicFrameLocks noGrp="1"/>
          </p:cNvGraphicFramePr>
          <p:nvPr>
            <p:extLst>
              <p:ext uri="{D42A27DB-BD31-4B8C-83A1-F6EECF244321}">
                <p14:modId xmlns:p14="http://schemas.microsoft.com/office/powerpoint/2010/main" val="1560133250"/>
              </p:ext>
            </p:extLst>
          </p:nvPr>
        </p:nvGraphicFramePr>
        <p:xfrm>
          <a:off x="2708507" y="1968392"/>
          <a:ext cx="7380987" cy="4496751"/>
        </p:xfrm>
        <a:graphic>
          <a:graphicData uri="http://schemas.openxmlformats.org/drawingml/2006/table">
            <a:tbl>
              <a:tblPr bandRow="1">
                <a:tableStyleId>{99C0F68B-786A-42D1-9307-397960B207AF}</a:tableStyleId>
              </a:tblPr>
              <a:tblGrid>
                <a:gridCol w="1014071">
                  <a:extLst>
                    <a:ext uri="{9D8B030D-6E8A-4147-A177-3AD203B41FA5}">
                      <a16:colId xmlns:a16="http://schemas.microsoft.com/office/drawing/2014/main" val="1267101514"/>
                    </a:ext>
                  </a:extLst>
                </a:gridCol>
                <a:gridCol w="558309">
                  <a:extLst>
                    <a:ext uri="{9D8B030D-6E8A-4147-A177-3AD203B41FA5}">
                      <a16:colId xmlns:a16="http://schemas.microsoft.com/office/drawing/2014/main" val="3371230247"/>
                    </a:ext>
                  </a:extLst>
                </a:gridCol>
                <a:gridCol w="1139406">
                  <a:extLst>
                    <a:ext uri="{9D8B030D-6E8A-4147-A177-3AD203B41FA5}">
                      <a16:colId xmlns:a16="http://schemas.microsoft.com/office/drawing/2014/main" val="2952314267"/>
                    </a:ext>
                  </a:extLst>
                </a:gridCol>
                <a:gridCol w="510368">
                  <a:extLst>
                    <a:ext uri="{9D8B030D-6E8A-4147-A177-3AD203B41FA5}">
                      <a16:colId xmlns:a16="http://schemas.microsoft.com/office/drawing/2014/main" val="1593393660"/>
                    </a:ext>
                  </a:extLst>
                </a:gridCol>
                <a:gridCol w="1287529">
                  <a:extLst>
                    <a:ext uri="{9D8B030D-6E8A-4147-A177-3AD203B41FA5}">
                      <a16:colId xmlns:a16="http://schemas.microsoft.com/office/drawing/2014/main" val="1155330230"/>
                    </a:ext>
                  </a:extLst>
                </a:gridCol>
                <a:gridCol w="1435652">
                  <a:extLst>
                    <a:ext uri="{9D8B030D-6E8A-4147-A177-3AD203B41FA5}">
                      <a16:colId xmlns:a16="http://schemas.microsoft.com/office/drawing/2014/main" val="3617905760"/>
                    </a:ext>
                  </a:extLst>
                </a:gridCol>
                <a:gridCol w="1435652">
                  <a:extLst>
                    <a:ext uri="{9D8B030D-6E8A-4147-A177-3AD203B41FA5}">
                      <a16:colId xmlns:a16="http://schemas.microsoft.com/office/drawing/2014/main" val="1684736745"/>
                    </a:ext>
                  </a:extLst>
                </a:gridCol>
              </a:tblGrid>
              <a:tr h="510136">
                <a:tc>
                  <a:txBody>
                    <a:bodyPr/>
                    <a:lstStyle/>
                    <a:p>
                      <a:pPr algn="l" rtl="0" fontAlgn="base">
                        <a:lnSpc>
                          <a:spcPts val="1425"/>
                        </a:lnSpc>
                        <a:buNone/>
                      </a:pPr>
                      <a:r>
                        <a:rPr lang="en-US" sz="1200" b="1" i="0">
                          <a:solidFill>
                            <a:srgbClr val="000000"/>
                          </a:solidFill>
                          <a:effectLst/>
                          <a:latin typeface="Century Gothic" panose="020B0502020202020204" pitchFamily="34" charset="0"/>
                        </a:rPr>
                        <a:t>Time</a:t>
                      </a:r>
                      <a:r>
                        <a:rPr lang="en-US" sz="12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F0FA63"/>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0FA63"/>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425"/>
                        </a:lnSpc>
                        <a:buNone/>
                      </a:pPr>
                      <a:r>
                        <a:rPr lang="en-US" sz="1200" b="1" i="0">
                          <a:solidFill>
                            <a:srgbClr val="000000"/>
                          </a:solidFill>
                          <a:effectLst/>
                          <a:latin typeface="Century Gothic" panose="020B0502020202020204" pitchFamily="34" charset="0"/>
                        </a:rPr>
                        <a:t>Min.</a:t>
                      </a:r>
                      <a:r>
                        <a:rPr lang="en-US" sz="12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F0FC63"/>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425"/>
                        </a:lnSpc>
                        <a:buNone/>
                      </a:pPr>
                      <a:r>
                        <a:rPr lang="en-US" sz="1200" b="1" i="0">
                          <a:solidFill>
                            <a:srgbClr val="000000"/>
                          </a:solidFill>
                          <a:effectLst/>
                          <a:latin typeface="Century Gothic" panose="020B0502020202020204" pitchFamily="34" charset="0"/>
                        </a:rPr>
                        <a:t>Period</a:t>
                      </a:r>
                      <a:r>
                        <a:rPr lang="en-US" sz="12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100A64"/>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425"/>
                        </a:lnSpc>
                        <a:buNone/>
                      </a:pPr>
                      <a:r>
                        <a:rPr lang="en-US" sz="1200" b="1" i="0">
                          <a:solidFill>
                            <a:srgbClr val="000000"/>
                          </a:solidFill>
                          <a:effectLst/>
                          <a:latin typeface="Century Gothic" panose="020B0502020202020204" pitchFamily="34" charset="0"/>
                        </a:rPr>
                        <a:t>Beard SC/SS/HTH</a:t>
                      </a:r>
                      <a:r>
                        <a:rPr lang="en-US" sz="12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700A64"/>
                      </a:solidFill>
                      <a:prstDash val="solid"/>
                      <a:round/>
                      <a:headEnd type="none" w="med" len="med"/>
                      <a:tailEnd type="none" w="med" len="med"/>
                    </a:lnT>
                    <a:lnB w="9525" cap="flat" cmpd="sng" algn="ctr">
                      <a:solidFill>
                        <a:srgbClr val="D01C64"/>
                      </a:solidFill>
                      <a:prstDash val="solid"/>
                      <a:round/>
                      <a:headEnd type="none" w="med" len="med"/>
                      <a:tailEnd type="none" w="med" len="med"/>
                    </a:lnB>
                    <a:noFill/>
                  </a:tcPr>
                </a:tc>
                <a:tc>
                  <a:txBody>
                    <a:bodyPr/>
                    <a:lstStyle/>
                    <a:p>
                      <a:pPr algn="l" rtl="0" fontAlgn="base">
                        <a:lnSpc>
                          <a:spcPts val="1425"/>
                        </a:lnSpc>
                        <a:buNone/>
                      </a:pPr>
                      <a:r>
                        <a:rPr lang="en-US" sz="1200" b="1" i="0">
                          <a:solidFill>
                            <a:srgbClr val="000000"/>
                          </a:solidFill>
                          <a:effectLst/>
                          <a:latin typeface="Century Gothic" panose="020B0502020202020204" pitchFamily="34" charset="0"/>
                        </a:rPr>
                        <a:t>S. Garrett </a:t>
                      </a:r>
                      <a:r>
                        <a:rPr lang="en-US" sz="1200" b="0" i="0">
                          <a:solidFill>
                            <a:srgbClr val="000000"/>
                          </a:solidFill>
                          <a:effectLst/>
                          <a:latin typeface="Century Gothic" panose="020B0502020202020204" pitchFamily="34" charset="0"/>
                        </a:rPr>
                        <a:t> </a:t>
                      </a:r>
                      <a:endParaRPr lang="en-US" b="0" i="0">
                        <a:effectLst/>
                      </a:endParaRPr>
                    </a:p>
                    <a:p>
                      <a:pPr algn="l" rtl="0" fontAlgn="base">
                        <a:lnSpc>
                          <a:spcPts val="1425"/>
                        </a:lnSpc>
                        <a:buNone/>
                      </a:pPr>
                      <a:r>
                        <a:rPr lang="en-US" sz="1200" b="1" i="0">
                          <a:solidFill>
                            <a:srgbClr val="000000"/>
                          </a:solidFill>
                          <a:effectLst/>
                          <a:latin typeface="Century Gothic" panose="020B0502020202020204" pitchFamily="34" charset="0"/>
                        </a:rPr>
                        <a:t>Math</a:t>
                      </a:r>
                      <a:r>
                        <a:rPr lang="en-US" sz="12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300C64"/>
                      </a:solidFill>
                      <a:prstDash val="solid"/>
                      <a:round/>
                      <a:headEnd type="none" w="med" len="med"/>
                      <a:tailEnd type="none" w="med" len="med"/>
                    </a:lnT>
                    <a:lnB w="9525" cap="flat" cmpd="sng" algn="ctr">
                      <a:solidFill>
                        <a:srgbClr val="F01C64"/>
                      </a:solidFill>
                      <a:prstDash val="solid"/>
                      <a:round/>
                      <a:headEnd type="none" w="med" len="med"/>
                      <a:tailEnd type="none" w="med" len="med"/>
                    </a:lnB>
                    <a:noFill/>
                  </a:tcPr>
                </a:tc>
                <a:tc>
                  <a:txBody>
                    <a:bodyPr/>
                    <a:lstStyle/>
                    <a:p>
                      <a:pPr algn="l" rtl="0" fontAlgn="base">
                        <a:lnSpc>
                          <a:spcPts val="1425"/>
                        </a:lnSpc>
                        <a:buNone/>
                      </a:pPr>
                      <a:r>
                        <a:rPr lang="en-US" sz="1200" b="1" i="0">
                          <a:solidFill>
                            <a:srgbClr val="000000"/>
                          </a:solidFill>
                          <a:effectLst/>
                          <a:latin typeface="Century Gothic" panose="020B0502020202020204" pitchFamily="34" charset="0"/>
                        </a:rPr>
                        <a:t>Burton</a:t>
                      </a:r>
                      <a:r>
                        <a:rPr lang="en-US" sz="1200" b="0" i="0">
                          <a:solidFill>
                            <a:srgbClr val="000000"/>
                          </a:solidFill>
                          <a:effectLst/>
                          <a:latin typeface="Century Gothic" panose="020B0502020202020204" pitchFamily="34" charset="0"/>
                        </a:rPr>
                        <a:t> </a:t>
                      </a:r>
                      <a:endParaRPr lang="en-US" b="0" i="0">
                        <a:effectLst/>
                      </a:endParaRPr>
                    </a:p>
                    <a:p>
                      <a:pPr algn="l" rtl="0" fontAlgn="base">
                        <a:lnSpc>
                          <a:spcPts val="1425"/>
                        </a:lnSpc>
                        <a:buNone/>
                      </a:pPr>
                      <a:r>
                        <a:rPr lang="en-US" sz="1200" b="1" i="0">
                          <a:solidFill>
                            <a:srgbClr val="000000"/>
                          </a:solidFill>
                          <a:effectLst/>
                          <a:latin typeface="Century Gothic" panose="020B0502020202020204" pitchFamily="34" charset="0"/>
                        </a:rPr>
                        <a:t>ELA</a:t>
                      </a:r>
                      <a:r>
                        <a:rPr lang="en-US" sz="12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101264"/>
                      </a:solidFill>
                      <a:prstDash val="solid"/>
                      <a:round/>
                      <a:headEnd type="none" w="med" len="med"/>
                      <a:tailEnd type="none" w="med" len="med"/>
                    </a:lnR>
                    <a:lnT w="9525" cap="flat" cmpd="sng" algn="ctr">
                      <a:solidFill>
                        <a:srgbClr val="B00A64"/>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6084741"/>
                  </a:ext>
                </a:extLst>
              </a:tr>
              <a:tr h="340090">
                <a:tc>
                  <a:txBody>
                    <a:bodyPr/>
                    <a:lstStyle/>
                    <a:p>
                      <a:pPr algn="l" rtl="0" fontAlgn="base">
                        <a:lnSpc>
                          <a:spcPts val="1350"/>
                        </a:lnSpc>
                        <a:buNone/>
                      </a:pPr>
                      <a:r>
                        <a:rPr lang="en-US" sz="1100" b="1" i="0">
                          <a:solidFill>
                            <a:srgbClr val="000000"/>
                          </a:solidFill>
                          <a:effectLst/>
                          <a:latin typeface="Century Gothic" panose="020B0502020202020204" pitchFamily="34" charset="0"/>
                        </a:rPr>
                        <a:t>7:25-7:30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700D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5</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Homeroom</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US">
                          <a:effectLst/>
                        </a:rPr>
                        <a:t> </a:t>
                      </a:r>
                    </a:p>
                  </a:txBody>
                  <a:tcPr>
                    <a:lnL w="9525" cap="flat" cmpd="sng" algn="ctr">
                      <a:solidFill>
                        <a:srgbClr val="000000"/>
                      </a:solidFill>
                      <a:prstDash val="solid"/>
                      <a:round/>
                      <a:headEnd type="none" w="med" len="med"/>
                      <a:tailEnd type="none" w="med" len="med"/>
                    </a:lnL>
                    <a:lnR>
                      <a:noFill/>
                    </a:lnR>
                    <a:lnT w="9525" cap="flat" cmpd="sng" algn="ctr">
                      <a:solidFill>
                        <a:srgbClr val="700C64"/>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US">
                          <a:effectLst/>
                        </a:rPr>
                        <a:t> </a:t>
                      </a:r>
                    </a:p>
                  </a:txBody>
                  <a:tcPr>
                    <a:lnL>
                      <a:noFill/>
                    </a:lnL>
                    <a:lnR>
                      <a:noFill/>
                    </a:lnR>
                    <a:lnT w="9525" cap="flat" cmpd="sng" algn="ctr">
                      <a:solidFill>
                        <a:srgbClr val="D01C64"/>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en-US">
                          <a:effectLst/>
                        </a:rPr>
                        <a:t> </a:t>
                      </a:r>
                    </a:p>
                  </a:txBody>
                  <a:tcPr>
                    <a:lnL>
                      <a:noFill/>
                    </a:lnL>
                    <a:lnR>
                      <a:noFill/>
                    </a:lnR>
                    <a:lnT w="9525" cap="flat" cmpd="sng" algn="ctr">
                      <a:solidFill>
                        <a:srgbClr val="F01C64"/>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endParaRPr lang="en-US"/>
                    </a:p>
                  </a:txBody>
                  <a:tcPr>
                    <a:lnL>
                      <a:noFill/>
                    </a:lnL>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001836"/>
                  </a:ext>
                </a:extLst>
              </a:tr>
              <a:tr h="283409">
                <a:tc>
                  <a:txBody>
                    <a:bodyPr/>
                    <a:lstStyle/>
                    <a:p>
                      <a:pPr algn="l" rtl="0" fontAlgn="base">
                        <a:lnSpc>
                          <a:spcPts val="1350"/>
                        </a:lnSpc>
                        <a:buNone/>
                      </a:pPr>
                      <a:r>
                        <a:rPr lang="en-US" sz="1100" b="1" i="0">
                          <a:solidFill>
                            <a:srgbClr val="000000"/>
                          </a:solidFill>
                          <a:effectLst/>
                          <a:latin typeface="Century Gothic" panose="020B0502020202020204" pitchFamily="34" charset="0"/>
                        </a:rPr>
                        <a:t>7:30-8:00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F01C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30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Intervention</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200"/>
                        </a:lnSpc>
                        <a:buNone/>
                      </a:pPr>
                      <a:r>
                        <a:rPr lang="en-US" sz="1000" b="1" i="0">
                          <a:solidFill>
                            <a:srgbClr val="000000"/>
                          </a:solidFill>
                          <a:effectLst/>
                          <a:latin typeface="Century Gothic" panose="020B0502020202020204" pitchFamily="34" charset="0"/>
                        </a:rPr>
                        <a:t>(ELA)</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(Math)</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(ELA)</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3023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164729"/>
                  </a:ext>
                </a:extLst>
              </a:tr>
              <a:tr h="321196">
                <a:tc>
                  <a:txBody>
                    <a:bodyPr/>
                    <a:lstStyle/>
                    <a:p>
                      <a:pPr algn="l" rtl="0" fontAlgn="base">
                        <a:lnSpc>
                          <a:spcPts val="1350"/>
                        </a:lnSpc>
                        <a:buNone/>
                      </a:pPr>
                      <a:r>
                        <a:rPr lang="en-US" sz="1100" b="1" i="0">
                          <a:solidFill>
                            <a:srgbClr val="000000"/>
                          </a:solidFill>
                          <a:effectLst/>
                          <a:latin typeface="Century Gothic" panose="020B0502020202020204" pitchFamily="34" charset="0"/>
                        </a:rPr>
                        <a:t>8:00-9:15</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D032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75</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1</a:t>
                      </a:r>
                      <a:r>
                        <a:rPr lang="en-US" sz="850" b="1" i="0" baseline="30000">
                          <a:solidFill>
                            <a:srgbClr val="000000"/>
                          </a:solidFill>
                          <a:effectLst/>
                          <a:latin typeface="Century Gothic" panose="020B0502020202020204" pitchFamily="34" charset="0"/>
                        </a:rPr>
                        <a:t>st</a:t>
                      </a:r>
                      <a:r>
                        <a:rPr lang="en-US" sz="1100" b="1" i="0">
                          <a:solidFill>
                            <a:srgbClr val="000000"/>
                          </a:solidFill>
                          <a:effectLst/>
                          <a:latin typeface="Century Gothic" panose="020B0502020202020204" pitchFamily="34" charset="0"/>
                        </a:rPr>
                        <a:t> Period</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Burton HR</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Beard HR</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Garrett HR</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F032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605452"/>
                  </a:ext>
                </a:extLst>
              </a:tr>
              <a:tr h="283409">
                <a:tc>
                  <a:txBody>
                    <a:bodyPr/>
                    <a:lstStyle/>
                    <a:p>
                      <a:pPr algn="l" rtl="0" fontAlgn="base">
                        <a:lnSpc>
                          <a:spcPts val="1350"/>
                        </a:lnSpc>
                        <a:buNone/>
                      </a:pPr>
                      <a:r>
                        <a:rPr lang="en-US" sz="1100" b="1" i="0">
                          <a:solidFill>
                            <a:srgbClr val="000000"/>
                          </a:solidFill>
                          <a:effectLst/>
                          <a:latin typeface="Century Gothic" panose="020B0502020202020204" pitchFamily="34" charset="0"/>
                        </a:rPr>
                        <a:t>9:15-10:05</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B046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200"/>
                        </a:lnSpc>
                        <a:buNone/>
                      </a:pPr>
                      <a:r>
                        <a:rPr lang="en-US" sz="1000" b="1" i="0">
                          <a:solidFill>
                            <a:srgbClr val="000000"/>
                          </a:solidFill>
                          <a:effectLst/>
                          <a:latin typeface="Century Gothic" panose="020B0502020202020204" pitchFamily="34" charset="0"/>
                        </a:rPr>
                        <a:t>50</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5">
                  <a:txBody>
                    <a:bodyPr/>
                    <a:lstStyle/>
                    <a:p>
                      <a:pPr algn="l" rtl="0" fontAlgn="base">
                        <a:lnSpc>
                          <a:spcPts val="1350"/>
                        </a:lnSpc>
                        <a:buNone/>
                      </a:pPr>
                      <a:r>
                        <a:rPr lang="en-US" sz="1100" b="1" i="0">
                          <a:solidFill>
                            <a:srgbClr val="000000"/>
                          </a:solidFill>
                          <a:effectLst/>
                          <a:latin typeface="Century Gothic" panose="020B0502020202020204" pitchFamily="34" charset="0"/>
                        </a:rPr>
                        <a:t>Connections</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F04F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6632311"/>
                  </a:ext>
                </a:extLst>
              </a:tr>
              <a:tr h="510136">
                <a:tc>
                  <a:txBody>
                    <a:bodyPr/>
                    <a:lstStyle/>
                    <a:p>
                      <a:pPr algn="l" rtl="0" fontAlgn="base">
                        <a:lnSpc>
                          <a:spcPts val="1200"/>
                        </a:lnSpc>
                        <a:buNone/>
                      </a:pPr>
                      <a:r>
                        <a:rPr lang="en-US" sz="1000" b="1" i="0">
                          <a:solidFill>
                            <a:srgbClr val="000000"/>
                          </a:solidFill>
                          <a:effectLst/>
                          <a:latin typeface="Century Gothic" panose="020B0502020202020204" pitchFamily="34" charset="0"/>
                        </a:rPr>
                        <a:t>10:05-10:15</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5054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10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1</a:t>
                      </a:r>
                      <a:r>
                        <a:rPr lang="en-US" sz="850" b="1" i="0" baseline="30000">
                          <a:solidFill>
                            <a:srgbClr val="000000"/>
                          </a:solidFill>
                          <a:effectLst/>
                          <a:latin typeface="Century Gothic" panose="020B0502020202020204" pitchFamily="34" charset="0"/>
                        </a:rPr>
                        <a:t>st</a:t>
                      </a:r>
                      <a:r>
                        <a:rPr lang="en-US" sz="1100" b="1" i="0">
                          <a:solidFill>
                            <a:srgbClr val="000000"/>
                          </a:solidFill>
                          <a:effectLst/>
                          <a:latin typeface="Century Gothic" panose="020B0502020202020204" pitchFamily="34" charset="0"/>
                        </a:rPr>
                        <a:t> Period</a:t>
                      </a:r>
                      <a:r>
                        <a:rPr lang="en-US" sz="1100" b="0" i="0">
                          <a:solidFill>
                            <a:srgbClr val="000000"/>
                          </a:solidFill>
                          <a:effectLst/>
                          <a:latin typeface="Century Gothic" panose="020B0502020202020204" pitchFamily="34" charset="0"/>
                        </a:rPr>
                        <a:t> </a:t>
                      </a:r>
                      <a:endParaRPr lang="en-US" b="0" i="0">
                        <a:effectLst/>
                      </a:endParaRPr>
                    </a:p>
                    <a:p>
                      <a:pPr algn="l" rtl="0" fontAlgn="base">
                        <a:lnSpc>
                          <a:spcPts val="1350"/>
                        </a:lnSpc>
                        <a:buNone/>
                      </a:pPr>
                      <a:r>
                        <a:rPr lang="en-US" sz="1100" b="1" i="0">
                          <a:solidFill>
                            <a:srgbClr val="000000"/>
                          </a:solidFill>
                          <a:effectLst/>
                          <a:latin typeface="Century Gothic" panose="020B0502020202020204" pitchFamily="34" charset="0"/>
                        </a:rPr>
                        <a:t>(continued)</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Burton HR</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Beard HR</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Garrett HR</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705A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9470044"/>
                  </a:ext>
                </a:extLst>
              </a:tr>
              <a:tr h="321196">
                <a:tc>
                  <a:txBody>
                    <a:bodyPr/>
                    <a:lstStyle/>
                    <a:p>
                      <a:pPr algn="l" rtl="0" fontAlgn="base">
                        <a:lnSpc>
                          <a:spcPts val="1200"/>
                        </a:lnSpc>
                        <a:buNone/>
                      </a:pPr>
                      <a:r>
                        <a:rPr lang="en-US" sz="1000" b="1" i="0">
                          <a:solidFill>
                            <a:srgbClr val="000000"/>
                          </a:solidFill>
                          <a:effectLst/>
                          <a:latin typeface="Century Gothic" panose="020B0502020202020204" pitchFamily="34" charset="0"/>
                        </a:rPr>
                        <a:t>10:15-11:20</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B062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65</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2</a:t>
                      </a:r>
                      <a:r>
                        <a:rPr lang="en-US" sz="850" b="1" i="0" baseline="30000">
                          <a:solidFill>
                            <a:srgbClr val="000000"/>
                          </a:solidFill>
                          <a:effectLst/>
                          <a:latin typeface="Century Gothic" panose="020B0502020202020204" pitchFamily="34" charset="0"/>
                        </a:rPr>
                        <a:t>nd</a:t>
                      </a:r>
                      <a:r>
                        <a:rPr lang="en-US" sz="1100" b="1" i="0">
                          <a:solidFill>
                            <a:srgbClr val="000000"/>
                          </a:solidFill>
                          <a:effectLst/>
                          <a:latin typeface="Century Gothic" panose="020B0502020202020204" pitchFamily="34" charset="0"/>
                        </a:rPr>
                        <a:t> Period</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Garrett HR</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Burton HR </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Beard HR</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906E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8372435"/>
                  </a:ext>
                </a:extLst>
              </a:tr>
              <a:tr h="472347">
                <a:tc>
                  <a:txBody>
                    <a:bodyPr/>
                    <a:lstStyle/>
                    <a:p>
                      <a:pPr algn="l" rtl="0" fontAlgn="base">
                        <a:lnSpc>
                          <a:spcPts val="1200"/>
                        </a:lnSpc>
                        <a:buNone/>
                      </a:pPr>
                      <a:r>
                        <a:rPr lang="en-US" sz="1000" b="1" i="0">
                          <a:solidFill>
                            <a:srgbClr val="000000"/>
                          </a:solidFill>
                          <a:effectLst/>
                          <a:latin typeface="Century Gothic" panose="020B0502020202020204" pitchFamily="34" charset="0"/>
                        </a:rPr>
                        <a:t>11:20-11:55</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107B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30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Lunch &amp; Transition</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Garrett HR </a:t>
                      </a:r>
                      <a:r>
                        <a:rPr lang="en-US" sz="1100" b="0" i="0">
                          <a:solidFill>
                            <a:srgbClr val="000000"/>
                          </a:solidFill>
                          <a:effectLst/>
                          <a:latin typeface="Century Gothic" panose="020B0502020202020204" pitchFamily="34" charset="0"/>
                        </a:rPr>
                        <a:t> </a:t>
                      </a:r>
                      <a:endParaRPr lang="en-US" b="0" i="0">
                        <a:effectLst/>
                      </a:endParaRPr>
                    </a:p>
                    <a:p>
                      <a:pPr algn="l" rtl="0" fontAlgn="base">
                        <a:lnSpc>
                          <a:spcPts val="1350"/>
                        </a:lnSpc>
                        <a:buNone/>
                      </a:pPr>
                      <a:r>
                        <a:rPr lang="en-US" sz="1100" b="1" i="0">
                          <a:solidFill>
                            <a:srgbClr val="000000"/>
                          </a:solidFill>
                          <a:effectLst/>
                          <a:latin typeface="Century Gothic" panose="020B0502020202020204" pitchFamily="34" charset="0"/>
                        </a:rPr>
                        <a:t>11:20 a.m.</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125"/>
                        </a:lnSpc>
                        <a:buNone/>
                      </a:pPr>
                      <a:r>
                        <a:rPr lang="en-US" sz="1100" b="1" i="0">
                          <a:solidFill>
                            <a:srgbClr val="000000"/>
                          </a:solidFill>
                          <a:effectLst/>
                          <a:latin typeface="Century Gothic" panose="020B0502020202020204" pitchFamily="34" charset="0"/>
                        </a:rPr>
                        <a:t>Burton HR</a:t>
                      </a:r>
                      <a:r>
                        <a:rPr lang="en-US" sz="900" b="1" i="0">
                          <a:solidFill>
                            <a:srgbClr val="000000"/>
                          </a:solidFill>
                          <a:effectLst/>
                          <a:latin typeface="Century Gothic" panose="020B0502020202020204" pitchFamily="34" charset="0"/>
                        </a:rPr>
                        <a:t>  </a:t>
                      </a:r>
                      <a:r>
                        <a:rPr lang="en-US" sz="900" b="0" i="0">
                          <a:solidFill>
                            <a:srgbClr val="000000"/>
                          </a:solidFill>
                          <a:effectLst/>
                          <a:latin typeface="Century Gothic" panose="020B0502020202020204" pitchFamily="34" charset="0"/>
                        </a:rPr>
                        <a:t> </a:t>
                      </a:r>
                      <a:endParaRPr lang="en-US" b="0" i="0">
                        <a:effectLst/>
                      </a:endParaRPr>
                    </a:p>
                    <a:p>
                      <a:pPr algn="l" rtl="0" fontAlgn="base">
                        <a:lnSpc>
                          <a:spcPts val="1350"/>
                        </a:lnSpc>
                        <a:buNone/>
                      </a:pPr>
                      <a:r>
                        <a:rPr lang="en-US" sz="1100" b="1" i="0">
                          <a:solidFill>
                            <a:srgbClr val="000000"/>
                          </a:solidFill>
                          <a:effectLst/>
                          <a:latin typeface="Century Gothic" panose="020B0502020202020204" pitchFamily="34" charset="0"/>
                        </a:rPr>
                        <a:t>11:25 a.m.</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Beard HR</a:t>
                      </a:r>
                      <a:r>
                        <a:rPr lang="en-US" sz="1100" b="0" i="0">
                          <a:solidFill>
                            <a:srgbClr val="000000"/>
                          </a:solidFill>
                          <a:effectLst/>
                          <a:latin typeface="Century Gothic" panose="020B0502020202020204" pitchFamily="34" charset="0"/>
                        </a:rPr>
                        <a:t> </a:t>
                      </a:r>
                      <a:endParaRPr lang="en-US" b="0" i="0">
                        <a:effectLst/>
                      </a:endParaRPr>
                    </a:p>
                    <a:p>
                      <a:pPr algn="l" rtl="0" fontAlgn="base">
                        <a:lnSpc>
                          <a:spcPts val="1350"/>
                        </a:lnSpc>
                        <a:buNone/>
                      </a:pPr>
                      <a:r>
                        <a:rPr lang="en-US" sz="1100" b="1" i="0">
                          <a:solidFill>
                            <a:srgbClr val="000000"/>
                          </a:solidFill>
                          <a:effectLst/>
                          <a:latin typeface="Century Gothic" panose="020B0502020202020204" pitchFamily="34" charset="0"/>
                        </a:rPr>
                        <a:t>11:23 a.m.</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D07D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9469320"/>
                  </a:ext>
                </a:extLst>
              </a:tr>
              <a:tr h="283409">
                <a:tc>
                  <a:txBody>
                    <a:bodyPr/>
                    <a:lstStyle/>
                    <a:p>
                      <a:pPr algn="l" rtl="0" fontAlgn="base">
                        <a:lnSpc>
                          <a:spcPts val="1200"/>
                        </a:lnSpc>
                        <a:buNone/>
                      </a:pPr>
                      <a:r>
                        <a:rPr lang="en-US" sz="1000" b="1" i="0">
                          <a:solidFill>
                            <a:srgbClr val="000000"/>
                          </a:solidFill>
                          <a:effectLst/>
                          <a:latin typeface="Century Gothic" panose="020B0502020202020204" pitchFamily="34" charset="0"/>
                        </a:rPr>
                        <a:t>11:55–12:10</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B090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15</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Recess</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125"/>
                        </a:lnSpc>
                        <a:buNone/>
                      </a:pPr>
                      <a:r>
                        <a:rPr lang="en-US" sz="900" b="0" i="0">
                          <a:solidFill>
                            <a:srgbClr val="000000"/>
                          </a:solidFill>
                          <a:effectLst/>
                          <a:latin typeface="Century Gothic" panose="020B0502020202020204" pitchFamily="34" charset="0"/>
                        </a:rPr>
                        <a:t> </a:t>
                      </a: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125"/>
                        </a:lnSpc>
                        <a:buNone/>
                      </a:pPr>
                      <a:r>
                        <a:rPr lang="en-US" sz="900" b="0" i="0">
                          <a:solidFill>
                            <a:srgbClr val="000000"/>
                          </a:solidFill>
                          <a:effectLst/>
                          <a:latin typeface="Century Gothic" panose="020B0502020202020204" pitchFamily="34" charset="0"/>
                        </a:rPr>
                        <a:t> </a:t>
                      </a: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125"/>
                        </a:lnSpc>
                        <a:buNone/>
                      </a:pPr>
                      <a:r>
                        <a:rPr lang="en-US" sz="900" b="0" i="0">
                          <a:solidFill>
                            <a:srgbClr val="000000"/>
                          </a:solidFill>
                          <a:effectLst/>
                          <a:latin typeface="Century Gothic" panose="020B050202020202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70AC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082966"/>
                  </a:ext>
                </a:extLst>
              </a:tr>
              <a:tr h="283409">
                <a:tc>
                  <a:txBody>
                    <a:bodyPr/>
                    <a:lstStyle/>
                    <a:p>
                      <a:pPr algn="l" rtl="0" fontAlgn="base">
                        <a:lnSpc>
                          <a:spcPts val="1200"/>
                        </a:lnSpc>
                        <a:buNone/>
                      </a:pPr>
                      <a:r>
                        <a:rPr lang="en-US" sz="1000" b="1" i="0">
                          <a:solidFill>
                            <a:srgbClr val="000000"/>
                          </a:solidFill>
                          <a:effectLst/>
                          <a:latin typeface="Century Gothic" panose="020B0502020202020204" pitchFamily="34" charset="0"/>
                        </a:rPr>
                        <a:t>12:10-12:30</a:t>
                      </a:r>
                      <a:r>
                        <a:rPr lang="en-US" sz="10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B0B1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20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Finish 2nd Period</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Garrett HR </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Burton HR </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Beard HR</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D0B9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2957558"/>
                  </a:ext>
                </a:extLst>
              </a:tr>
              <a:tr h="321196">
                <a:tc>
                  <a:txBody>
                    <a:bodyPr/>
                    <a:lstStyle/>
                    <a:p>
                      <a:pPr algn="l" rtl="0" fontAlgn="base">
                        <a:lnSpc>
                          <a:spcPts val="1350"/>
                        </a:lnSpc>
                        <a:buNone/>
                      </a:pPr>
                      <a:r>
                        <a:rPr lang="en-US" sz="1100" b="1" i="0">
                          <a:solidFill>
                            <a:srgbClr val="000000"/>
                          </a:solidFill>
                          <a:effectLst/>
                          <a:latin typeface="Century Gothic" panose="020B0502020202020204" pitchFamily="34" charset="0"/>
                        </a:rPr>
                        <a:t>12:30-1:50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D0B8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80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3</a:t>
                      </a:r>
                      <a:r>
                        <a:rPr lang="en-US" sz="850" b="1" i="0" baseline="30000">
                          <a:solidFill>
                            <a:srgbClr val="000000"/>
                          </a:solidFill>
                          <a:effectLst/>
                          <a:latin typeface="Century Gothic" panose="020B0502020202020204" pitchFamily="34" charset="0"/>
                        </a:rPr>
                        <a:t>rd</a:t>
                      </a:r>
                      <a:r>
                        <a:rPr lang="en-US" sz="1100" b="1" i="0">
                          <a:solidFill>
                            <a:srgbClr val="000000"/>
                          </a:solidFill>
                          <a:effectLst/>
                          <a:latin typeface="Century Gothic" panose="020B0502020202020204" pitchFamily="34" charset="0"/>
                        </a:rPr>
                        <a:t>  Period</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Beard HR </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Garrett HR</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Burton HR</a:t>
                      </a:r>
                      <a:r>
                        <a:rPr lang="en-US" sz="1100" b="0" i="0">
                          <a:solidFill>
                            <a:srgbClr val="000000"/>
                          </a:solidFill>
                          <a:effectLst/>
                          <a:latin typeface="Century Gothic" panose="020B0502020202020204" pitchFamily="34" charset="0"/>
                        </a:rPr>
                        <a:t> </a:t>
                      </a:r>
                      <a:endParaRPr lang="en-US" b="0" i="0">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70C1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2751966"/>
                  </a:ext>
                </a:extLst>
              </a:tr>
              <a:tr h="283409">
                <a:tc>
                  <a:txBody>
                    <a:bodyPr/>
                    <a:lstStyle/>
                    <a:p>
                      <a:pPr algn="l" rtl="0" fontAlgn="base">
                        <a:lnSpc>
                          <a:spcPts val="1350"/>
                        </a:lnSpc>
                        <a:buNone/>
                      </a:pPr>
                      <a:r>
                        <a:rPr lang="en-US" sz="1100" b="1" i="0">
                          <a:solidFill>
                            <a:srgbClr val="000000"/>
                          </a:solidFill>
                          <a:effectLst/>
                          <a:latin typeface="Century Gothic" panose="020B0502020202020204" pitchFamily="34" charset="0"/>
                        </a:rPr>
                        <a:t>1:50-2:00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70D0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10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algn="l" rtl="0" fontAlgn="base">
                        <a:lnSpc>
                          <a:spcPts val="1350"/>
                        </a:lnSpc>
                        <a:buNone/>
                      </a:pPr>
                      <a:r>
                        <a:rPr lang="en-US" sz="1100" b="1" i="0">
                          <a:solidFill>
                            <a:srgbClr val="000000"/>
                          </a:solidFill>
                          <a:effectLst/>
                          <a:latin typeface="Century Gothic" panose="020B0502020202020204" pitchFamily="34" charset="0"/>
                        </a:rPr>
                        <a:t>SEL</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rtl="0" fontAlgn="base">
                        <a:lnSpc>
                          <a:spcPts val="1350"/>
                        </a:lnSpc>
                        <a:buNone/>
                      </a:pPr>
                      <a:r>
                        <a:rPr lang="en-US" sz="1100" b="0" i="0">
                          <a:solidFill>
                            <a:srgbClr val="000000"/>
                          </a:solidFill>
                          <a:effectLst/>
                          <a:latin typeface="Century Gothic" panose="020B0502020202020204" pitchFamily="34" charset="0"/>
                        </a:rPr>
                        <a:t> </a:t>
                      </a: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0" i="0">
                          <a:solidFill>
                            <a:srgbClr val="000000"/>
                          </a:solidFill>
                          <a:effectLst/>
                          <a:latin typeface="Century Gothic" panose="020B0502020202020204" pitchFamily="34" charset="0"/>
                        </a:rPr>
                        <a:t> </a:t>
                      </a: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350"/>
                        </a:lnSpc>
                        <a:buNone/>
                      </a:pPr>
                      <a:r>
                        <a:rPr lang="en-US" sz="1100" b="0" i="0">
                          <a:solidFill>
                            <a:srgbClr val="000000"/>
                          </a:solidFill>
                          <a:effectLst/>
                          <a:latin typeface="Century Gothic" panose="020B0502020202020204" pitchFamily="34" charset="0"/>
                        </a:rPr>
                        <a:t> </a:t>
                      </a:r>
                    </a:p>
                  </a:txBody>
                  <a:tcPr marL="66675" marR="66675">
                    <a:lnL w="9525" cap="flat" cmpd="sng" algn="ctr">
                      <a:solidFill>
                        <a:srgbClr val="000000"/>
                      </a:solidFill>
                      <a:prstDash val="solid"/>
                      <a:round/>
                      <a:headEnd type="none" w="med" len="med"/>
                      <a:tailEnd type="none" w="med" len="med"/>
                    </a:lnL>
                    <a:lnR w="9525" cap="flat" cmpd="sng" algn="ctr">
                      <a:solidFill>
                        <a:srgbClr val="30E8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2829076"/>
                  </a:ext>
                </a:extLst>
              </a:tr>
              <a:tr h="283409">
                <a:tc>
                  <a:txBody>
                    <a:bodyPr/>
                    <a:lstStyle/>
                    <a:p>
                      <a:pPr algn="l" rtl="0" fontAlgn="base">
                        <a:lnSpc>
                          <a:spcPts val="1350"/>
                        </a:lnSpc>
                        <a:buNone/>
                      </a:pPr>
                      <a:r>
                        <a:rPr lang="en-US" sz="1100" b="1" i="0">
                          <a:solidFill>
                            <a:srgbClr val="000000"/>
                          </a:solidFill>
                          <a:effectLst/>
                          <a:latin typeface="Century Gothic" panose="020B0502020202020204" pitchFamily="34" charset="0"/>
                        </a:rPr>
                        <a:t>2:00-2:10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B0EF6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B0F164"/>
                      </a:solidFill>
                      <a:prstDash val="solid"/>
                      <a:round/>
                      <a:headEnd type="none" w="med" len="med"/>
                      <a:tailEnd type="none" w="med" len="med"/>
                    </a:lnB>
                    <a:noFill/>
                  </a:tcPr>
                </a:tc>
                <a:tc>
                  <a:txBody>
                    <a:bodyPr/>
                    <a:lstStyle/>
                    <a:p>
                      <a:pPr algn="l" rtl="0" fontAlgn="base">
                        <a:lnSpc>
                          <a:spcPts val="1350"/>
                        </a:lnSpc>
                        <a:buNone/>
                      </a:pPr>
                      <a:r>
                        <a:rPr lang="en-US" sz="1100" b="1" i="0">
                          <a:solidFill>
                            <a:srgbClr val="000000"/>
                          </a:solidFill>
                          <a:effectLst/>
                          <a:latin typeface="Century Gothic" panose="020B0502020202020204" pitchFamily="34" charset="0"/>
                        </a:rPr>
                        <a:t>10</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90EE64"/>
                      </a:solidFill>
                      <a:prstDash val="solid"/>
                      <a:round/>
                      <a:headEnd type="none" w="med" len="med"/>
                      <a:tailEnd type="none" w="med" len="med"/>
                    </a:lnB>
                    <a:noFill/>
                  </a:tcPr>
                </a:tc>
                <a:tc gridSpan="5">
                  <a:txBody>
                    <a:bodyPr/>
                    <a:lstStyle/>
                    <a:p>
                      <a:pPr algn="l" rtl="0" fontAlgn="base">
                        <a:lnSpc>
                          <a:spcPts val="1350"/>
                        </a:lnSpc>
                        <a:buNone/>
                      </a:pPr>
                      <a:r>
                        <a:rPr lang="en-US" sz="1100" b="1" i="0">
                          <a:solidFill>
                            <a:srgbClr val="000000"/>
                          </a:solidFill>
                          <a:effectLst/>
                          <a:latin typeface="Century Gothic" panose="020B0502020202020204" pitchFamily="34" charset="0"/>
                        </a:rPr>
                        <a:t>Dismissal/Clean up</a:t>
                      </a:r>
                      <a:r>
                        <a:rPr lang="en-US" sz="1100" b="0" i="0">
                          <a:solidFill>
                            <a:srgbClr val="000000"/>
                          </a:solidFill>
                          <a:effectLst/>
                          <a:latin typeface="Century Gothic" panose="020B0502020202020204" pitchFamily="34" charset="0"/>
                        </a:rPr>
                        <a:t> </a:t>
                      </a:r>
                      <a:endParaRPr lang="en-US" b="0" i="0">
                        <a:effectLst/>
                      </a:endParaRPr>
                    </a:p>
                  </a:txBody>
                  <a:tcPr marL="57150" marR="57150">
                    <a:lnL w="9525" cap="flat" cmpd="sng" algn="ctr">
                      <a:solidFill>
                        <a:srgbClr val="000000"/>
                      </a:solidFill>
                      <a:prstDash val="solid"/>
                      <a:round/>
                      <a:headEnd type="none" w="med" len="med"/>
                      <a:tailEnd type="none" w="med" len="med"/>
                    </a:lnL>
                    <a:lnR w="9525" cap="flat" cmpd="sng" algn="ctr">
                      <a:solidFill>
                        <a:srgbClr val="F0EB64"/>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B0ED6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23083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8"/>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a:t>
            </a:r>
            <a:endParaRPr sz="1800" b="1">
              <a:solidFill>
                <a:schemeClr val="lt1"/>
              </a:solidFill>
              <a:latin typeface="Calibri"/>
              <a:ea typeface="Calibri"/>
              <a:cs typeface="Calibri"/>
              <a:sym typeface="Calibri"/>
            </a:endParaRPr>
          </a:p>
        </p:txBody>
      </p:sp>
      <p:sp>
        <p:nvSpPr>
          <p:cNvPr id="155" name="Google Shape;155;p8"/>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8"/>
          <p:cNvSpPr txBox="1"/>
          <p:nvPr/>
        </p:nvSpPr>
        <p:spPr>
          <a:xfrm>
            <a:off x="2427482" y="871303"/>
            <a:ext cx="7337036" cy="881499"/>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Attendance Policy</a:t>
            </a:r>
            <a:endParaRPr>
              <a:latin typeface="Dreaming Outloud Script Pro" panose="03050502040304050704" pitchFamily="66" charset="0"/>
              <a:cs typeface="Dreaming Outloud Script Pro" panose="03050502040304050704" pitchFamily="66" charset="0"/>
            </a:endParaRPr>
          </a:p>
        </p:txBody>
      </p:sp>
      <p:sp>
        <p:nvSpPr>
          <p:cNvPr id="157" name="Google Shape;157;p8"/>
          <p:cNvSpPr txBox="1"/>
          <p:nvPr/>
        </p:nvSpPr>
        <p:spPr>
          <a:xfrm>
            <a:off x="734291" y="1890944"/>
            <a:ext cx="10851068" cy="4338451"/>
          </a:xfrm>
          <a:prstGeom prst="rect">
            <a:avLst/>
          </a:prstGeom>
          <a:noFill/>
          <a:ln>
            <a:noFill/>
          </a:ln>
        </p:spPr>
        <p:txBody>
          <a:bodyPr spcFirstLastPara="1" wrap="square" lIns="91425" tIns="45700" rIns="91425" bIns="45700" anchor="b" anchorCtr="0">
            <a:normAutofit fontScale="77500" lnSpcReduction="20000"/>
          </a:bodyPr>
          <a:lstStyle/>
          <a:p>
            <a:pPr marL="457200" marR="0" lvl="0" indent="-457200" algn="l" rtl="0">
              <a:lnSpc>
                <a:spcPct val="90000"/>
              </a:lnSpc>
              <a:spcBef>
                <a:spcPts val="0"/>
              </a:spcBef>
              <a:spcAft>
                <a:spcPts val="0"/>
              </a:spcAft>
              <a:buClr>
                <a:schemeClr val="dk1"/>
              </a:buClr>
              <a:buSzPct val="100000"/>
              <a:buFont typeface="Arial"/>
              <a:buChar char="•"/>
            </a:pPr>
            <a:r>
              <a:rPr lang="en-US" sz="2600">
                <a:solidFill>
                  <a:schemeClr val="dk1"/>
                </a:solidFill>
                <a:latin typeface="Century Gothic" panose="020B0502020202020204" pitchFamily="34" charset="0"/>
                <a:sym typeface="Arial"/>
              </a:rPr>
              <a:t>Students are expected to be in school all day unless they are ill.</a:t>
            </a:r>
            <a:endParaRPr>
              <a:latin typeface="Century Gothic" panose="020B0502020202020204" pitchFamily="34" charset="0"/>
            </a:endParaRPr>
          </a:p>
          <a:p>
            <a:pPr marL="457200" marR="0" lvl="0" indent="-316865" algn="l" rtl="0">
              <a:lnSpc>
                <a:spcPct val="90000"/>
              </a:lnSpc>
              <a:spcBef>
                <a:spcPts val="0"/>
              </a:spcBef>
              <a:spcAft>
                <a:spcPts val="0"/>
              </a:spcAft>
              <a:buClr>
                <a:schemeClr val="dk1"/>
              </a:buClr>
              <a:buSzPct val="100000"/>
              <a:buFont typeface="Arial"/>
              <a:buNone/>
            </a:pPr>
            <a:endParaRPr sz="26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2600">
                <a:solidFill>
                  <a:schemeClr val="dk1"/>
                </a:solidFill>
                <a:latin typeface="Century Gothic" panose="020B0502020202020204" pitchFamily="34" charset="0"/>
                <a:sym typeface="Arial"/>
              </a:rPr>
              <a:t>Georgia State law only recognizes absences due to illness, religious holidays, medical or legal appointments, and funerals in the family. Parents have the right to present reasons they believe are justifiable to the Principal for consideration of other absences.</a:t>
            </a:r>
            <a:endParaRPr>
              <a:latin typeface="Century Gothic" panose="020B0502020202020204" pitchFamily="34" charset="0"/>
            </a:endParaRPr>
          </a:p>
          <a:p>
            <a:pPr marL="0" marR="0" lvl="0" indent="0" algn="l" rtl="0">
              <a:lnSpc>
                <a:spcPct val="90000"/>
              </a:lnSpc>
              <a:spcBef>
                <a:spcPts val="0"/>
              </a:spcBef>
              <a:spcAft>
                <a:spcPts val="0"/>
              </a:spcAft>
              <a:buClr>
                <a:schemeClr val="dk1"/>
              </a:buClr>
              <a:buSzPct val="100000"/>
              <a:buFont typeface="Calibri"/>
              <a:buNone/>
            </a:pPr>
            <a:endParaRPr sz="26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rgbClr val="FF0000"/>
              </a:buClr>
              <a:buSzPct val="100000"/>
              <a:buFont typeface="Arial"/>
              <a:buChar char="•"/>
            </a:pPr>
            <a:r>
              <a:rPr lang="en-US" sz="2600" b="1">
                <a:solidFill>
                  <a:srgbClr val="FF0000"/>
                </a:solidFill>
                <a:latin typeface="Century Gothic" panose="020B0502020202020204" pitchFamily="34" charset="0"/>
                <a:sym typeface="Arial"/>
              </a:rPr>
              <a:t>All absences require a written note from parents/guardians stating the reason for the absence.</a:t>
            </a:r>
            <a:r>
              <a:rPr lang="en-US" sz="2600" b="1">
                <a:solidFill>
                  <a:schemeClr val="dk1"/>
                </a:solidFill>
                <a:latin typeface="Century Gothic" panose="020B0502020202020204" pitchFamily="34" charset="0"/>
                <a:sym typeface="Arial"/>
              </a:rPr>
              <a:t> </a:t>
            </a:r>
            <a:r>
              <a:rPr lang="en-US" sz="2600" b="1">
                <a:solidFill>
                  <a:srgbClr val="FF0000"/>
                </a:solidFill>
                <a:latin typeface="Century Gothic" panose="020B0502020202020204" pitchFamily="34" charset="0"/>
                <a:sym typeface="Arial"/>
              </a:rPr>
              <a:t>The note must include the student's full name, reason for absence, date(s) of absence, and parent/guardian signature. </a:t>
            </a:r>
            <a:r>
              <a:rPr lang="en-US" sz="2600">
                <a:solidFill>
                  <a:schemeClr val="dk1"/>
                </a:solidFill>
                <a:latin typeface="Century Gothic" panose="020B0502020202020204" pitchFamily="34" charset="0"/>
                <a:sym typeface="Arial"/>
              </a:rPr>
              <a:t>Emailed notes will not be accepted. A note without a reason and date of absence is unexcused.</a:t>
            </a:r>
          </a:p>
          <a:p>
            <a:pPr marR="0" lvl="0" algn="l" rtl="0">
              <a:lnSpc>
                <a:spcPct val="90000"/>
              </a:lnSpc>
              <a:spcBef>
                <a:spcPts val="0"/>
              </a:spcBef>
              <a:spcAft>
                <a:spcPts val="0"/>
              </a:spcAft>
              <a:buClr>
                <a:srgbClr val="FF0000"/>
              </a:buClr>
              <a:buSzPct val="100000"/>
            </a:pPr>
            <a:endParaRPr lang="en-US" sz="26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rgbClr val="FF0000"/>
              </a:buClr>
              <a:buSzPct val="100000"/>
              <a:buFont typeface="Arial"/>
              <a:buChar char="•"/>
            </a:pPr>
            <a:r>
              <a:rPr lang="en-US" sz="2600">
                <a:solidFill>
                  <a:srgbClr val="FF0000"/>
                </a:solidFill>
                <a:highlight>
                  <a:srgbClr val="FFFF00"/>
                </a:highlight>
                <a:latin typeface="Century Gothic" panose="020B0502020202020204" pitchFamily="34" charset="0"/>
              </a:rPr>
              <a:t>Parents have 5 ‘parent excused’ absences per school year. After 5, then there must be a doctor’s note or other type of document for the absence to excused.</a:t>
            </a:r>
            <a:endParaRPr>
              <a:solidFill>
                <a:srgbClr val="FF0000"/>
              </a:solidFill>
              <a:highlight>
                <a:srgbClr val="FFFF00"/>
              </a:highlight>
              <a:latin typeface="Century Gothic" panose="020B0502020202020204" pitchFamily="34" charset="0"/>
            </a:endParaRPr>
          </a:p>
          <a:p>
            <a:pPr marL="0" marR="0" lvl="0" indent="0" algn="l" rtl="0">
              <a:lnSpc>
                <a:spcPct val="90000"/>
              </a:lnSpc>
              <a:spcBef>
                <a:spcPts val="0"/>
              </a:spcBef>
              <a:spcAft>
                <a:spcPts val="0"/>
              </a:spcAft>
              <a:buClr>
                <a:schemeClr val="dk1"/>
              </a:buClr>
              <a:buSzPct val="100000"/>
              <a:buFont typeface="Calibri"/>
              <a:buNone/>
            </a:pPr>
            <a:endParaRPr sz="26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ct val="100000"/>
              <a:buFont typeface="Arial"/>
              <a:buChar char="•"/>
            </a:pPr>
            <a:r>
              <a:rPr lang="en-US" sz="2600">
                <a:solidFill>
                  <a:schemeClr val="dk1"/>
                </a:solidFill>
                <a:latin typeface="Century Gothic" panose="020B0502020202020204" pitchFamily="34" charset="0"/>
                <a:sym typeface="Arial"/>
              </a:rPr>
              <a:t>In order to comply with district regulations and state law, when a student has 10 unexcused absences in one month or ten unexcused absences in one year, Richmond County administrators will petition the Juvenile Court System to seek mandatory attendance by a student. </a:t>
            </a:r>
            <a:endParaRPr sz="2400">
              <a:solidFill>
                <a:schemeClr val="dk1"/>
              </a:solidFill>
              <a:latin typeface="Century Gothic" panose="020B050202020202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9"/>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a:t>
            </a:r>
            <a:endParaRPr sz="1800" b="1">
              <a:solidFill>
                <a:schemeClr val="lt1"/>
              </a:solidFill>
              <a:latin typeface="Calibri"/>
              <a:ea typeface="Calibri"/>
              <a:cs typeface="Calibri"/>
              <a:sym typeface="Calibri"/>
            </a:endParaRPr>
          </a:p>
        </p:txBody>
      </p:sp>
      <p:sp>
        <p:nvSpPr>
          <p:cNvPr id="164" name="Google Shape;164;p9"/>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txBox="1"/>
          <p:nvPr/>
        </p:nvSpPr>
        <p:spPr>
          <a:xfrm>
            <a:off x="2427482" y="871303"/>
            <a:ext cx="7337036" cy="881499"/>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Attendance Policy</a:t>
            </a:r>
            <a:endParaRPr>
              <a:latin typeface="Dreaming Outloud Script Pro" panose="03050502040304050704" pitchFamily="66" charset="0"/>
              <a:cs typeface="Dreaming Outloud Script Pro" panose="03050502040304050704" pitchFamily="66" charset="0"/>
            </a:endParaRPr>
          </a:p>
        </p:txBody>
      </p:sp>
      <p:sp>
        <p:nvSpPr>
          <p:cNvPr id="166" name="Google Shape;166;p9"/>
          <p:cNvSpPr txBox="1"/>
          <p:nvPr/>
        </p:nvSpPr>
        <p:spPr>
          <a:xfrm>
            <a:off x="734291" y="2155918"/>
            <a:ext cx="10851068" cy="4139466"/>
          </a:xfrm>
          <a:prstGeom prst="rect">
            <a:avLst/>
          </a:prstGeom>
          <a:noFill/>
          <a:ln>
            <a:noFill/>
          </a:ln>
        </p:spPr>
        <p:txBody>
          <a:bodyPr spcFirstLastPara="1" wrap="square" lIns="91425" tIns="45700" rIns="91425" bIns="45700" anchor="b" anchorCtr="0">
            <a:normAutofit fontScale="92500"/>
          </a:bodyPr>
          <a:lstStyle/>
          <a:p>
            <a:pPr marL="457200" marR="0" lvl="0" indent="-457200" algn="l" rtl="0">
              <a:lnSpc>
                <a:spcPct val="90000"/>
              </a:lnSpc>
              <a:spcBef>
                <a:spcPts val="0"/>
              </a:spcBef>
              <a:spcAft>
                <a:spcPts val="0"/>
              </a:spcAft>
              <a:buClr>
                <a:schemeClr val="dk1"/>
              </a:buClr>
              <a:buSzPct val="100000"/>
              <a:buFont typeface="Arial"/>
              <a:buChar char="•"/>
            </a:pPr>
            <a:r>
              <a:rPr lang="en-US" sz="2800">
                <a:solidFill>
                  <a:schemeClr val="dk1"/>
                </a:solidFill>
                <a:latin typeface="Century Gothic" panose="020B0502020202020204" pitchFamily="34" charset="0"/>
                <a:sym typeface="Arial"/>
              </a:rPr>
              <a:t>An </a:t>
            </a:r>
            <a:r>
              <a:rPr lang="en-US" sz="2800" b="1" i="1">
                <a:solidFill>
                  <a:schemeClr val="dk1"/>
                </a:solidFill>
                <a:latin typeface="Century Gothic" panose="020B0502020202020204" pitchFamily="34" charset="0"/>
                <a:sym typeface="Arial"/>
              </a:rPr>
              <a:t>unexcused</a:t>
            </a:r>
            <a:r>
              <a:rPr lang="en-US" sz="2800" i="1">
                <a:solidFill>
                  <a:schemeClr val="dk1"/>
                </a:solidFill>
                <a:latin typeface="Century Gothic" panose="020B0502020202020204" pitchFamily="34" charset="0"/>
                <a:sym typeface="Arial"/>
              </a:rPr>
              <a:t> absence </a:t>
            </a:r>
            <a:r>
              <a:rPr lang="en-US" sz="2800">
                <a:solidFill>
                  <a:schemeClr val="dk1"/>
                </a:solidFill>
                <a:latin typeface="Century Gothic" panose="020B0502020202020204" pitchFamily="34" charset="0"/>
                <a:sym typeface="Arial"/>
              </a:rPr>
              <a:t>is defined as any unauthorized absence from school. Examples include, but are not limited to:</a:t>
            </a:r>
            <a:endParaRPr>
              <a:latin typeface="Century Gothic" panose="020B0502020202020204" pitchFamily="34" charset="0"/>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1. Hair appointments</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2. Oversleeping</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3. Shopping</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4. Missing the bus</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5. Concerts</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6. Babysitting</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7. Failure to obtain private transportation to school</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8. Mechanical problems</a:t>
            </a:r>
            <a:endParaRPr sz="2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ct val="100000"/>
              <a:buFont typeface="Arial"/>
              <a:buNone/>
            </a:pPr>
            <a:r>
              <a:rPr lang="en-US" sz="2800">
                <a:solidFill>
                  <a:schemeClr val="dk1"/>
                </a:solidFill>
                <a:latin typeface="Century Gothic" panose="020B0502020202020204" pitchFamily="34" charset="0"/>
                <a:sym typeface="Arial"/>
              </a:rPr>
              <a:t>9. Failure to obtain leave of Absence request for absences</a:t>
            </a:r>
            <a:endParaRPr sz="2800">
              <a:solidFill>
                <a:schemeClr val="dk1"/>
              </a:solidFill>
              <a:latin typeface="Century Gothic" panose="020B0502020202020204" pitchFamily="34" charset="0"/>
              <a:sym typeface="Arial"/>
            </a:endParaRPr>
          </a:p>
          <a:p>
            <a:pPr marL="457200" marR="0" lvl="0" indent="-292735" algn="l" rtl="0">
              <a:lnSpc>
                <a:spcPct val="90000"/>
              </a:lnSpc>
              <a:spcBef>
                <a:spcPts val="0"/>
              </a:spcBef>
              <a:spcAft>
                <a:spcPts val="0"/>
              </a:spcAft>
              <a:buClr>
                <a:schemeClr val="dk1"/>
              </a:buClr>
              <a:buSzPct val="100000"/>
              <a:buFont typeface="Arial"/>
              <a:buNone/>
            </a:pPr>
            <a:endParaRPr sz="2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0"/>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0"/>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a:t>
            </a:r>
            <a:endParaRPr sz="1800" b="1">
              <a:solidFill>
                <a:schemeClr val="lt1"/>
              </a:solidFill>
              <a:latin typeface="Calibri"/>
              <a:ea typeface="Calibri"/>
              <a:cs typeface="Calibri"/>
              <a:sym typeface="Calibri"/>
            </a:endParaRPr>
          </a:p>
        </p:txBody>
      </p:sp>
      <p:sp>
        <p:nvSpPr>
          <p:cNvPr id="173" name="Google Shape;173;p10"/>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0"/>
          <p:cNvSpPr txBox="1"/>
          <p:nvPr/>
        </p:nvSpPr>
        <p:spPr>
          <a:xfrm>
            <a:off x="2427482" y="805314"/>
            <a:ext cx="7337036" cy="881499"/>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Tardy Policy</a:t>
            </a:r>
            <a:endParaRPr>
              <a:latin typeface="Dreaming Outloud Script Pro" panose="03050502040304050704" pitchFamily="66" charset="0"/>
              <a:cs typeface="Dreaming Outloud Script Pro" panose="03050502040304050704" pitchFamily="66" charset="0"/>
            </a:endParaRPr>
          </a:p>
        </p:txBody>
      </p:sp>
      <p:sp>
        <p:nvSpPr>
          <p:cNvPr id="175" name="Google Shape;175;p10"/>
          <p:cNvSpPr txBox="1"/>
          <p:nvPr/>
        </p:nvSpPr>
        <p:spPr>
          <a:xfrm>
            <a:off x="602316" y="1696390"/>
            <a:ext cx="11238702" cy="4921225"/>
          </a:xfrm>
          <a:prstGeom prst="rect">
            <a:avLst/>
          </a:prstGeom>
          <a:noFill/>
          <a:ln>
            <a:noFill/>
          </a:ln>
        </p:spPr>
        <p:txBody>
          <a:bodyPr spcFirstLastPara="1" wrap="square" lIns="91425" tIns="45700" rIns="91425" bIns="45700" anchor="b" anchorCtr="0">
            <a:normAutofit fontScale="62500" lnSpcReduction="20000"/>
          </a:bodyPr>
          <a:lstStyle/>
          <a:p>
            <a:pPr marL="457200" marR="0" lvl="0" indent="-457200" algn="l" rtl="0">
              <a:lnSpc>
                <a:spcPct val="90000"/>
              </a:lnSpc>
              <a:spcBef>
                <a:spcPts val="0"/>
              </a:spcBef>
              <a:spcAft>
                <a:spcPts val="0"/>
              </a:spcAft>
              <a:buClr>
                <a:schemeClr val="dk1"/>
              </a:buClr>
              <a:buSzPct val="100000"/>
              <a:buFont typeface="Arial" panose="020B0604020202020204" pitchFamily="34" charset="0"/>
              <a:buChar char="•"/>
            </a:pPr>
            <a:r>
              <a:rPr lang="en-US" sz="3500" b="1">
                <a:solidFill>
                  <a:schemeClr val="dk1"/>
                </a:solidFill>
                <a:latin typeface="Century Gothic" panose="020B0502020202020204" pitchFamily="34" charset="0"/>
                <a:sym typeface="Arial"/>
              </a:rPr>
              <a:t>Students are not allowed on campus prior to 6:50 a.m. </a:t>
            </a:r>
            <a:r>
              <a:rPr lang="en-US" sz="3500">
                <a:solidFill>
                  <a:schemeClr val="dk1"/>
                </a:solidFill>
                <a:latin typeface="Century Gothic" panose="020B0502020202020204" pitchFamily="34" charset="0"/>
                <a:sym typeface="Arial"/>
              </a:rPr>
              <a:t>All students should report to school by 7:25a.m (tardy bell rings). </a:t>
            </a:r>
            <a:r>
              <a:rPr lang="en-US" sz="3500" b="1">
                <a:solidFill>
                  <a:schemeClr val="dk1"/>
                </a:solidFill>
                <a:latin typeface="Century Gothic" panose="020B0502020202020204" pitchFamily="34" charset="0"/>
                <a:sym typeface="Arial"/>
              </a:rPr>
              <a:t>Any student reporting to the classroom after 7:25 a.m. is tardy. </a:t>
            </a:r>
            <a:r>
              <a:rPr lang="en-US" sz="3500" b="1">
                <a:solidFill>
                  <a:srgbClr val="FF0000"/>
                </a:solidFill>
                <a:latin typeface="Century Gothic" panose="020B0502020202020204" pitchFamily="34" charset="0"/>
                <a:sym typeface="Arial"/>
              </a:rPr>
              <a:t>A parent must sign in tardy students in the front office.</a:t>
            </a:r>
            <a:endParaRPr sz="3500" b="1">
              <a:solidFill>
                <a:srgbClr val="FF0000"/>
              </a:solidFill>
              <a:latin typeface="Century Gothic" panose="020B0502020202020204" pitchFamily="34" charset="0"/>
            </a:endParaRPr>
          </a:p>
          <a:p>
            <a:pPr marL="0" marR="0" lvl="0" indent="0" algn="l" rtl="0">
              <a:lnSpc>
                <a:spcPct val="90000"/>
              </a:lnSpc>
              <a:spcBef>
                <a:spcPts val="0"/>
              </a:spcBef>
              <a:spcAft>
                <a:spcPts val="0"/>
              </a:spcAft>
              <a:buClr>
                <a:schemeClr val="dk1"/>
              </a:buClr>
              <a:buSzPct val="100000"/>
              <a:buFont typeface="Arial"/>
              <a:buNone/>
            </a:pPr>
            <a:endParaRPr sz="3500">
              <a:solidFill>
                <a:srgbClr val="FF0000"/>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panose="020B0604020202020204" pitchFamily="34" charset="0"/>
              <a:buChar char="•"/>
            </a:pPr>
            <a:r>
              <a:rPr lang="en-US" sz="3500">
                <a:solidFill>
                  <a:schemeClr val="dk1"/>
                </a:solidFill>
                <a:latin typeface="Century Gothic" panose="020B0502020202020204" pitchFamily="34" charset="0"/>
                <a:sym typeface="Arial"/>
              </a:rPr>
              <a:t>The accumulation of unexcused tardies may warrant disciplinary action and/or referral to Department of Family and Children Services.</a:t>
            </a:r>
            <a:endParaRPr sz="3500">
              <a:latin typeface="Century Gothic" panose="020B0502020202020204" pitchFamily="34" charset="0"/>
            </a:endParaRPr>
          </a:p>
          <a:p>
            <a:pPr marL="0" marR="0" lvl="0" indent="0" algn="l" rtl="0">
              <a:lnSpc>
                <a:spcPct val="90000"/>
              </a:lnSpc>
              <a:spcBef>
                <a:spcPts val="0"/>
              </a:spcBef>
              <a:spcAft>
                <a:spcPts val="0"/>
              </a:spcAft>
              <a:buClr>
                <a:schemeClr val="dk1"/>
              </a:buClr>
              <a:buSzPct val="100000"/>
              <a:buFont typeface="Arial"/>
              <a:buNone/>
            </a:pPr>
            <a:endParaRPr sz="3500">
              <a:solidFill>
                <a:schemeClr val="dk1"/>
              </a:solidFill>
              <a:latin typeface="Century Gothic" panose="020B0502020202020204" pitchFamily="34" charset="0"/>
              <a:sym typeface="Arial"/>
            </a:endParaRPr>
          </a:p>
          <a:p>
            <a:pPr marL="457200" lvl="0" indent="-457200">
              <a:buFont typeface="Arial" panose="020B0604020202020204" pitchFamily="34" charset="0"/>
              <a:buChar char="•"/>
            </a:pPr>
            <a:r>
              <a:rPr lang="en-US" sz="3500" b="1">
                <a:solidFill>
                  <a:schemeClr val="dk1"/>
                </a:solidFill>
                <a:latin typeface="Century Gothic" panose="020B0502020202020204" pitchFamily="34" charset="0"/>
                <a:sym typeface="Arial"/>
              </a:rPr>
              <a:t>Leaving school for unauthorized purposes before the end of the instructional day will be counted as a tardy. </a:t>
            </a:r>
            <a:r>
              <a:rPr lang="en-US" sz="3500">
                <a:solidFill>
                  <a:schemeClr val="dk1"/>
                </a:solidFill>
                <a:latin typeface="Century Gothic" panose="020B0502020202020204" pitchFamily="34" charset="0"/>
                <a:sym typeface="Arial"/>
              </a:rPr>
              <a:t>Parents should not pick their children up before the end of the school day except where there is a legitimate emergency</a:t>
            </a:r>
            <a:r>
              <a:rPr lang="en-US" sz="3500">
                <a:solidFill>
                  <a:schemeClr val="dk1"/>
                </a:solidFill>
                <a:latin typeface="Century Gothic" panose="020B0502020202020204" pitchFamily="34" charset="0"/>
              </a:rPr>
              <a:t>. </a:t>
            </a:r>
            <a:r>
              <a:rPr lang="en-US" sz="3500">
                <a:latin typeface="Century Gothic" panose="020B0502020202020204" pitchFamily="34" charset="0"/>
              </a:rPr>
              <a:t>Lawful excuses for tardiness are cited in the RCSS Code of Student Conduct and Discipline. </a:t>
            </a:r>
            <a:r>
              <a:rPr lang="en-US" sz="3500" b="1">
                <a:latin typeface="Century Gothic" panose="020B0502020202020204" pitchFamily="34" charset="0"/>
              </a:rPr>
              <a:t>For the safety of our students during dismissal transition, we will not allow building entry starting at 1:55 pm until 2:10pm. </a:t>
            </a:r>
          </a:p>
          <a:p>
            <a:pPr marL="0" marR="0" lvl="0" indent="0" algn="l" rtl="0">
              <a:lnSpc>
                <a:spcPct val="90000"/>
              </a:lnSpc>
              <a:spcBef>
                <a:spcPts val="0"/>
              </a:spcBef>
              <a:spcAft>
                <a:spcPts val="0"/>
              </a:spcAft>
              <a:buClr>
                <a:schemeClr val="dk1"/>
              </a:buClr>
              <a:buSzPct val="100000"/>
              <a:buFont typeface="Arial"/>
              <a:buNone/>
            </a:pPr>
            <a:endParaRPr sz="35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panose="020B0604020202020204" pitchFamily="34" charset="0"/>
              <a:buChar char="•"/>
            </a:pPr>
            <a:r>
              <a:rPr lang="en-US" sz="3500">
                <a:solidFill>
                  <a:schemeClr val="dk1"/>
                </a:solidFill>
                <a:latin typeface="Century Gothic" panose="020B0502020202020204" pitchFamily="34" charset="0"/>
                <a:sym typeface="Arial"/>
              </a:rPr>
              <a:t>More information regarding attendance is located in the RCSS Code of Student Conduct and Discipline.</a:t>
            </a:r>
            <a:endParaRPr sz="3500">
              <a:latin typeface="Century Gothic" panose="020B0502020202020204" pitchFamily="34" charset="0"/>
            </a:endParaRPr>
          </a:p>
          <a:p>
            <a:pPr marL="457200" marR="0" lvl="0" indent="-292735" algn="l" rtl="0">
              <a:lnSpc>
                <a:spcPct val="90000"/>
              </a:lnSpc>
              <a:spcBef>
                <a:spcPts val="0"/>
              </a:spcBef>
              <a:spcAft>
                <a:spcPts val="0"/>
              </a:spcAft>
              <a:buClr>
                <a:schemeClr val="dk1"/>
              </a:buClr>
              <a:buSzPct val="100000"/>
              <a:buFont typeface="Arial"/>
              <a:buNone/>
            </a:pPr>
            <a:endParaRPr sz="2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1"/>
          <p:cNvSpPr/>
          <p:nvPr/>
        </p:nvSpPr>
        <p:spPr>
          <a:xfrm>
            <a:off x="350982" y="313846"/>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 </a:t>
            </a:r>
            <a:endParaRPr/>
          </a:p>
        </p:txBody>
      </p:sp>
      <p:sp>
        <p:nvSpPr>
          <p:cNvPr id="182" name="Google Shape;182;p11"/>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txBox="1"/>
          <p:nvPr/>
        </p:nvSpPr>
        <p:spPr>
          <a:xfrm>
            <a:off x="2356701" y="716437"/>
            <a:ext cx="7407817" cy="1036365"/>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Bullying Policy</a:t>
            </a:r>
            <a:endParaRPr>
              <a:latin typeface="Dreaming Outloud Script Pro" panose="03050502040304050704" pitchFamily="66" charset="0"/>
              <a:cs typeface="Dreaming Outloud Script Pro" panose="03050502040304050704" pitchFamily="66" charset="0"/>
            </a:endParaRPr>
          </a:p>
        </p:txBody>
      </p:sp>
      <p:sp>
        <p:nvSpPr>
          <p:cNvPr id="184" name="Google Shape;184;p11"/>
          <p:cNvSpPr txBox="1"/>
          <p:nvPr/>
        </p:nvSpPr>
        <p:spPr>
          <a:xfrm>
            <a:off x="635075" y="1793516"/>
            <a:ext cx="10851068" cy="4348047"/>
          </a:xfrm>
          <a:prstGeom prst="rect">
            <a:avLst/>
          </a:prstGeom>
          <a:noFill/>
          <a:ln>
            <a:noFill/>
          </a:ln>
        </p:spPr>
        <p:txBody>
          <a:bodyPr spcFirstLastPara="1" wrap="square" lIns="91425" tIns="45700" rIns="91425" bIns="45700" anchor="b" anchorCtr="0">
            <a:normAutofit fontScale="92500" lnSpcReduction="10000"/>
          </a:bodyPr>
          <a:lstStyle/>
          <a:p>
            <a:pPr marL="457200" marR="0" lvl="0" indent="-4572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At FPS we strive to maintain a respectful environment for staff and students.</a:t>
            </a:r>
            <a:endParaRPr sz="2400">
              <a:solidFill>
                <a:schemeClr val="dk1"/>
              </a:solidFill>
              <a:latin typeface="Century Gothic" panose="020B0502020202020204" pitchFamily="34" charset="0"/>
              <a:sym typeface="Arial"/>
            </a:endParaRPr>
          </a:p>
          <a:p>
            <a:pPr marL="457200" marR="0" lvl="0" indent="-304800" algn="l" rtl="0">
              <a:lnSpc>
                <a:spcPct val="90000"/>
              </a:lnSpc>
              <a:spcBef>
                <a:spcPts val="0"/>
              </a:spcBef>
              <a:spcAft>
                <a:spcPts val="0"/>
              </a:spcAft>
              <a:buClr>
                <a:schemeClr val="dk1"/>
              </a:buClr>
              <a:buSzPts val="2400"/>
              <a:buFont typeface="Arial"/>
              <a:buNone/>
            </a:pPr>
            <a:endParaRPr sz="24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Bullying behavior is defined as any pattern of written or verbal expression or any physical act or gesture that is intended to ridicule, humiliate, intimidate, or cause measurable physical or emotional distress upon one or more students.</a:t>
            </a:r>
            <a:endParaRPr>
              <a:latin typeface="Century Gothic" panose="020B0502020202020204" pitchFamily="34" charset="0"/>
            </a:endParaRPr>
          </a:p>
          <a:p>
            <a:pPr marL="457200" marR="0" lvl="0" indent="-393700" algn="l" rtl="0">
              <a:lnSpc>
                <a:spcPct val="90000"/>
              </a:lnSpc>
              <a:spcBef>
                <a:spcPts val="0"/>
              </a:spcBef>
              <a:spcAft>
                <a:spcPts val="0"/>
              </a:spcAft>
              <a:buClr>
                <a:schemeClr val="dk1"/>
              </a:buClr>
              <a:buSzPts val="1000"/>
              <a:buFont typeface="Arial"/>
              <a:buNone/>
            </a:pPr>
            <a:endParaRPr sz="1000">
              <a:solidFill>
                <a:schemeClr val="dk1"/>
              </a:solidFill>
              <a:latin typeface="Century Gothic" panose="020B0502020202020204" pitchFamily="34" charset="0"/>
              <a:sym typeface="Arial"/>
            </a:endParaRPr>
          </a:p>
          <a:p>
            <a:pPr marL="457200" marR="0" lvl="0" indent="-393700" algn="l" rtl="0">
              <a:lnSpc>
                <a:spcPct val="90000"/>
              </a:lnSpc>
              <a:spcBef>
                <a:spcPts val="0"/>
              </a:spcBef>
              <a:spcAft>
                <a:spcPts val="0"/>
              </a:spcAft>
              <a:buClr>
                <a:schemeClr val="dk1"/>
              </a:buClr>
              <a:buSzPts val="1000"/>
              <a:buFont typeface="Arial"/>
              <a:buNone/>
            </a:pPr>
            <a:endParaRPr sz="10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A student shall not do, attempt, or threaten to bully any person, including students and employees:</a:t>
            </a:r>
            <a:endParaRPr sz="10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ts val="2400"/>
              <a:buFont typeface="Arial"/>
              <a:buNone/>
            </a:pPr>
            <a:r>
              <a:rPr lang="en-US" sz="2400">
                <a:solidFill>
                  <a:schemeClr val="dk1"/>
                </a:solidFill>
                <a:latin typeface="Century Gothic" panose="020B0502020202020204" pitchFamily="34" charset="0"/>
                <a:sym typeface="Arial"/>
              </a:rPr>
              <a:t>      </a:t>
            </a:r>
            <a:r>
              <a:rPr lang="en-US" sz="1800">
                <a:solidFill>
                  <a:schemeClr val="dk1"/>
                </a:solidFill>
                <a:latin typeface="Century Gothic" panose="020B0502020202020204" pitchFamily="34" charset="0"/>
                <a:sym typeface="Arial"/>
              </a:rPr>
              <a:t>a) In the school</a:t>
            </a:r>
            <a:endParaRPr sz="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Century Gothic" panose="020B0502020202020204" pitchFamily="34" charset="0"/>
                <a:sym typeface="Arial"/>
              </a:rPr>
              <a:t>        b) On school grounds</a:t>
            </a:r>
            <a:endParaRPr sz="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Century Gothic" panose="020B0502020202020204" pitchFamily="34" charset="0"/>
                <a:sym typeface="Arial"/>
              </a:rPr>
              <a:t>        c) In school vehicles (including school buses)</a:t>
            </a:r>
            <a:endParaRPr sz="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Century Gothic" panose="020B0502020202020204" pitchFamily="34" charset="0"/>
                <a:sym typeface="Arial"/>
              </a:rPr>
              <a:t>        d) At school bus stops</a:t>
            </a:r>
            <a:endParaRPr sz="800">
              <a:solidFill>
                <a:schemeClr val="dk1"/>
              </a:solidFill>
              <a:latin typeface="Century Gothic" panose="020B0502020202020204" pitchFamily="34" charset="0"/>
              <a:sym typeface="Arial"/>
            </a:endParaRPr>
          </a:p>
          <a:p>
            <a:pPr marL="0" marR="0" lvl="0" indent="0" algn="l" rtl="0">
              <a:lnSpc>
                <a:spcPct val="90000"/>
              </a:lnSpc>
              <a:spcBef>
                <a:spcPts val="0"/>
              </a:spcBef>
              <a:spcAft>
                <a:spcPts val="0"/>
              </a:spcAft>
              <a:buClr>
                <a:schemeClr val="dk1"/>
              </a:buClr>
              <a:buSzPts val="1800"/>
              <a:buFont typeface="Arial"/>
              <a:buNone/>
            </a:pPr>
            <a:r>
              <a:rPr lang="en-US" sz="1800">
                <a:solidFill>
                  <a:schemeClr val="dk1"/>
                </a:solidFill>
                <a:latin typeface="Century Gothic" panose="020B0502020202020204" pitchFamily="34" charset="0"/>
                <a:sym typeface="Arial"/>
              </a:rPr>
              <a:t>        e) Or at school activities or sanctioned events</a:t>
            </a:r>
          </a:p>
          <a:p>
            <a:pPr marL="0" marR="0" lvl="0" indent="0" algn="l" rtl="0">
              <a:lnSpc>
                <a:spcPct val="90000"/>
              </a:lnSpc>
              <a:spcBef>
                <a:spcPts val="0"/>
              </a:spcBef>
              <a:spcAft>
                <a:spcPts val="0"/>
              </a:spcAft>
              <a:buClr>
                <a:schemeClr val="dk1"/>
              </a:buClr>
              <a:buSzPts val="1800"/>
              <a:buFont typeface="Arial"/>
              <a:buNone/>
            </a:pPr>
            <a:endParaRPr lang="en-US" sz="1800">
              <a:solidFill>
                <a:schemeClr val="dk1"/>
              </a:solidFill>
              <a:latin typeface="Century Gothic" panose="020B0502020202020204" pitchFamily="34" charset="0"/>
            </a:endParaRPr>
          </a:p>
          <a:p>
            <a:pPr marL="285750" marR="0" lvl="0" indent="-285750" algn="l" rtl="0">
              <a:lnSpc>
                <a:spcPct val="90000"/>
              </a:lnSpc>
              <a:spcBef>
                <a:spcPts val="0"/>
              </a:spcBef>
              <a:spcAft>
                <a:spcPts val="0"/>
              </a:spcAft>
              <a:buClr>
                <a:schemeClr val="dk1"/>
              </a:buClr>
              <a:buSzPts val="1800"/>
              <a:buFont typeface="Arial" panose="020B0604020202020204" pitchFamily="34" charset="0"/>
              <a:buChar char="•"/>
            </a:pPr>
            <a:r>
              <a:rPr lang="en-US" sz="1800">
                <a:solidFill>
                  <a:schemeClr val="dk1"/>
                </a:solidFill>
                <a:latin typeface="Century Gothic" panose="020B0502020202020204" pitchFamily="34" charset="0"/>
                <a:sym typeface="Arial"/>
                <a:hlinkClick r:id="rId3"/>
              </a:rPr>
              <a:t>https://www.rcboe.org/domain/7821</a:t>
            </a:r>
            <a:r>
              <a:rPr lang="en-US" sz="1800">
                <a:solidFill>
                  <a:schemeClr val="dk1"/>
                </a:solidFill>
                <a:latin typeface="Century Gothic" panose="020B0502020202020204" pitchFamily="34" charset="0"/>
                <a:sym typeface="Arial"/>
              </a:rPr>
              <a:t> </a:t>
            </a:r>
            <a:r>
              <a:rPr lang="en-US" sz="1800">
                <a:solidFill>
                  <a:schemeClr val="dk1"/>
                </a:solidFill>
                <a:highlight>
                  <a:srgbClr val="FFFF00"/>
                </a:highlight>
                <a:latin typeface="Century Gothic" panose="020B0502020202020204" pitchFamily="34" charset="0"/>
                <a:sym typeface="Arial"/>
              </a:rPr>
              <a:t>(Bullying Form for Parents)</a:t>
            </a:r>
            <a:endParaRPr sz="2800">
              <a:solidFill>
                <a:schemeClr val="dk1"/>
              </a:solidFill>
              <a:highlight>
                <a:srgbClr val="FFFF00"/>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1"/>
          <p:cNvSpPr/>
          <p:nvPr/>
        </p:nvSpPr>
        <p:spPr>
          <a:xfrm>
            <a:off x="350982" y="313846"/>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 </a:t>
            </a:r>
            <a:endParaRPr lang="en-US"/>
          </a:p>
        </p:txBody>
      </p:sp>
      <p:sp>
        <p:nvSpPr>
          <p:cNvPr id="182" name="Google Shape;182;p11"/>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1"/>
          <p:cNvSpPr txBox="1"/>
          <p:nvPr/>
        </p:nvSpPr>
        <p:spPr>
          <a:xfrm>
            <a:off x="2356701" y="716437"/>
            <a:ext cx="7407817" cy="1036365"/>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Bullying Policy</a:t>
            </a:r>
            <a:endParaRPr>
              <a:latin typeface="Dreaming Outloud Script Pro" panose="03050502040304050704" pitchFamily="66" charset="0"/>
              <a:cs typeface="Dreaming Outloud Script Pro" panose="03050502040304050704" pitchFamily="66" charset="0"/>
            </a:endParaRPr>
          </a:p>
        </p:txBody>
      </p:sp>
      <p:sp>
        <p:nvSpPr>
          <p:cNvPr id="2" name="Content Placeholder 4">
            <a:extLst>
              <a:ext uri="{FF2B5EF4-FFF2-40B4-BE49-F238E27FC236}">
                <a16:creationId xmlns:a16="http://schemas.microsoft.com/office/drawing/2014/main" id="{5B6C4A04-065F-40AE-0843-5E76E187C12D}"/>
              </a:ext>
            </a:extLst>
          </p:cNvPr>
          <p:cNvSpPr txBox="1">
            <a:spLocks/>
          </p:cNvSpPr>
          <p:nvPr/>
        </p:nvSpPr>
        <p:spPr>
          <a:xfrm>
            <a:off x="669276" y="1839217"/>
            <a:ext cx="5194196" cy="4599290"/>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l">
              <a:buFont typeface="Arial" panose="020B0604020202020204" pitchFamily="34" charset="0"/>
              <a:buChar char="•"/>
            </a:pPr>
            <a:r>
              <a:rPr lang="en-US" sz="1600">
                <a:latin typeface="Century Gothic" panose="020B0502020202020204" pitchFamily="34" charset="0"/>
                <a:ea typeface="+mn-lt"/>
                <a:cs typeface="+mn-lt"/>
              </a:rPr>
              <a:t>Bullying behavior is defined as any pattern of written or verbal expression or any physical act or gesture that is intended to ridicule, humiliate, intimidate, or cause measurable physical or emotional distress upon one or more students.</a:t>
            </a:r>
            <a:endParaRPr lang="en-US" sz="1600">
              <a:latin typeface="Century Gothic" panose="020B0502020202020204" pitchFamily="34" charset="0"/>
            </a:endParaRPr>
          </a:p>
          <a:p>
            <a:pPr algn="l">
              <a:buFont typeface="Arial" panose="020B0604020202020204" pitchFamily="34" charset="0"/>
              <a:buChar char="•"/>
            </a:pPr>
            <a:r>
              <a:rPr lang="en-US" sz="1600">
                <a:latin typeface="Century Gothic" panose="020B0502020202020204" pitchFamily="34" charset="0"/>
                <a:ea typeface="+mn-lt"/>
                <a:cs typeface="+mn-lt"/>
              </a:rPr>
              <a:t>A student shall not do, attempt, or threaten to bully any person, including students and employees:</a:t>
            </a:r>
            <a:endParaRPr lang="en-US" sz="1600">
              <a:latin typeface="Century Gothic" panose="020B0502020202020204" pitchFamily="34" charset="0"/>
            </a:endParaRPr>
          </a:p>
          <a:p>
            <a:pPr marL="0" indent="0" algn="l">
              <a:lnSpc>
                <a:spcPct val="110000"/>
              </a:lnSpc>
              <a:spcBef>
                <a:spcPts val="0"/>
              </a:spcBef>
            </a:pPr>
            <a:r>
              <a:rPr lang="en-US" sz="1600">
                <a:latin typeface="Century Gothic" panose="020B0502020202020204" pitchFamily="34" charset="0"/>
                <a:ea typeface="+mn-lt"/>
                <a:cs typeface="+mn-lt"/>
              </a:rPr>
              <a:t>    a) In the school</a:t>
            </a:r>
            <a:endParaRPr lang="en-US" sz="1600">
              <a:latin typeface="Century Gothic" panose="020B0502020202020204" pitchFamily="34" charset="0"/>
            </a:endParaRPr>
          </a:p>
          <a:p>
            <a:pPr marL="0" indent="0" algn="l">
              <a:lnSpc>
                <a:spcPct val="110000"/>
              </a:lnSpc>
              <a:spcBef>
                <a:spcPts val="0"/>
              </a:spcBef>
            </a:pPr>
            <a:r>
              <a:rPr lang="en-US" sz="1600">
                <a:latin typeface="Century Gothic" panose="020B0502020202020204" pitchFamily="34" charset="0"/>
                <a:ea typeface="+mn-lt"/>
                <a:cs typeface="+mn-lt"/>
              </a:rPr>
              <a:t>    b) On school grounds</a:t>
            </a:r>
            <a:endParaRPr lang="en-US" sz="1600">
              <a:latin typeface="Century Gothic" panose="020B0502020202020204" pitchFamily="34" charset="0"/>
            </a:endParaRPr>
          </a:p>
          <a:p>
            <a:pPr marL="0" indent="0" algn="l">
              <a:lnSpc>
                <a:spcPct val="110000"/>
              </a:lnSpc>
              <a:spcBef>
                <a:spcPts val="0"/>
              </a:spcBef>
            </a:pPr>
            <a:r>
              <a:rPr lang="en-US" sz="1600">
                <a:latin typeface="Century Gothic" panose="020B0502020202020204" pitchFamily="34" charset="0"/>
                <a:ea typeface="+mn-lt"/>
                <a:cs typeface="+mn-lt"/>
              </a:rPr>
              <a:t>    c) In school vehicles (including school buses)</a:t>
            </a:r>
            <a:endParaRPr lang="en-US" sz="1600">
              <a:latin typeface="Century Gothic" panose="020B0502020202020204" pitchFamily="34" charset="0"/>
            </a:endParaRPr>
          </a:p>
          <a:p>
            <a:pPr marL="0" indent="0" algn="l">
              <a:lnSpc>
                <a:spcPct val="110000"/>
              </a:lnSpc>
              <a:spcBef>
                <a:spcPts val="0"/>
              </a:spcBef>
            </a:pPr>
            <a:r>
              <a:rPr lang="en-US" sz="1600">
                <a:latin typeface="Century Gothic" panose="020B0502020202020204" pitchFamily="34" charset="0"/>
                <a:ea typeface="+mn-lt"/>
                <a:cs typeface="+mn-lt"/>
              </a:rPr>
              <a:t>   d) At school bus stops</a:t>
            </a:r>
            <a:endParaRPr lang="en-US" sz="1600">
              <a:latin typeface="Century Gothic" panose="020B0502020202020204" pitchFamily="34" charset="0"/>
            </a:endParaRPr>
          </a:p>
          <a:p>
            <a:pPr marL="0" indent="0" algn="l">
              <a:lnSpc>
                <a:spcPct val="110000"/>
              </a:lnSpc>
              <a:spcBef>
                <a:spcPts val="0"/>
              </a:spcBef>
            </a:pPr>
            <a:r>
              <a:rPr lang="en-US" sz="1600">
                <a:latin typeface="Century Gothic" panose="020B0502020202020204" pitchFamily="34" charset="0"/>
                <a:ea typeface="+mn-lt"/>
                <a:cs typeface="+mn-lt"/>
              </a:rPr>
              <a:t>   e) Or at school activities or sanctioned events</a:t>
            </a:r>
            <a:endParaRPr lang="en-US" sz="1600">
              <a:latin typeface="Century Gothic" panose="020B0502020202020204" pitchFamily="34" charset="0"/>
            </a:endParaRPr>
          </a:p>
        </p:txBody>
      </p:sp>
      <p:sp>
        <p:nvSpPr>
          <p:cNvPr id="3" name="Content Placeholder 5">
            <a:extLst>
              <a:ext uri="{FF2B5EF4-FFF2-40B4-BE49-F238E27FC236}">
                <a16:creationId xmlns:a16="http://schemas.microsoft.com/office/drawing/2014/main" id="{04158E62-EC1C-2C2A-8101-2E71C2B634A4}"/>
              </a:ext>
            </a:extLst>
          </p:cNvPr>
          <p:cNvSpPr txBox="1">
            <a:spLocks/>
          </p:cNvSpPr>
          <p:nvPr/>
        </p:nvSpPr>
        <p:spPr>
          <a:xfrm>
            <a:off x="6214454" y="1839217"/>
            <a:ext cx="5395403" cy="4413861"/>
          </a:xfrm>
          <a:prstGeom prst="rect">
            <a:avLst/>
          </a:prstGeom>
        </p:spPr>
        <p:txBody>
          <a:bodyPr vert="horz" lIns="91440" tIns="45720" rIns="91440" bIns="45720" rtlCol="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a:latin typeface="Century Gothic" panose="020B0502020202020204" pitchFamily="34" charset="0"/>
                <a:ea typeface="+mn-lt"/>
                <a:cs typeface="+mn-lt"/>
              </a:rPr>
              <a:t>A third instance of bullying in a school year would require that the student be assigned to an alternative educational setting. However, the principal or other appropriate designee may recommend the Alternative Center or suspension, in her discretion prior to the third offense.</a:t>
            </a:r>
          </a:p>
          <a:p>
            <a:endParaRPr lang="en-US">
              <a:latin typeface="Century Gothic" panose="020B0502020202020204" pitchFamily="34" charset="0"/>
              <a:cs typeface="Calibri" panose="020F0502020204030204"/>
            </a:endParaRPr>
          </a:p>
          <a:p>
            <a:pPr marL="285750" indent="-285750">
              <a:buFont typeface="Arial" panose="020B0604020202020204" pitchFamily="34" charset="0"/>
              <a:buChar char="•"/>
            </a:pPr>
            <a:r>
              <a:rPr lang="en-US">
                <a:latin typeface="Century Gothic" panose="020B0502020202020204" pitchFamily="34" charset="0"/>
                <a:ea typeface="+mn-lt"/>
                <a:cs typeface="+mn-lt"/>
              </a:rPr>
              <a:t>*FOR PRE-K – 5 REFER TO RULES 23 AND 24 (RCBOE CODE OF CONDUCT)</a:t>
            </a:r>
            <a:endParaRPr lang="en-US">
              <a:latin typeface="Century Gothic" panose="020B0502020202020204" pitchFamily="34" charset="0"/>
              <a:cs typeface="Calibri Light"/>
            </a:endParaRPr>
          </a:p>
          <a:p>
            <a:pPr marL="285750" indent="-285750">
              <a:buFont typeface="Arial" panose="020B0604020202020204" pitchFamily="34" charset="0"/>
              <a:buChar char="•"/>
            </a:pPr>
            <a:r>
              <a:rPr lang="en-US">
                <a:latin typeface="Century Gothic" panose="020B0502020202020204" pitchFamily="34" charset="0"/>
                <a:ea typeface="+mn-lt"/>
                <a:cs typeface="+mn-lt"/>
              </a:rPr>
              <a:t>*FOR 6 -12 DISCIPLINE OPTIONS, REFER TO RULES 23, 24, &amp;amp;27 (RCBOE CODE OF CONDUCT)</a:t>
            </a:r>
          </a:p>
          <a:p>
            <a:endParaRPr lang="en-US">
              <a:latin typeface="Century Gothic" panose="020B0502020202020204" pitchFamily="34" charset="0"/>
              <a:ea typeface="+mn-lt"/>
              <a:cs typeface="+mn-lt"/>
            </a:endParaRPr>
          </a:p>
          <a:p>
            <a:pPr marL="285750" indent="-285750">
              <a:buFont typeface="Arial" panose="020B0604020202020204" pitchFamily="34" charset="0"/>
              <a:buChar char="•"/>
            </a:pPr>
            <a:r>
              <a:rPr lang="en-US">
                <a:latin typeface="Century Gothic" panose="020B0502020202020204" pitchFamily="34" charset="0"/>
                <a:ea typeface="+mn-lt"/>
                <a:cs typeface="+mn-lt"/>
              </a:rPr>
              <a:t>Code of Discipline for Freedom Park School:</a:t>
            </a:r>
            <a:r>
              <a:rPr lang="en-US">
                <a:latin typeface="Century Gothic" panose="020B0502020202020204" pitchFamily="34" charset="0"/>
                <a:ea typeface="+mn-lt"/>
                <a:cs typeface="Calibri"/>
              </a:rPr>
              <a:t> </a:t>
            </a:r>
            <a:r>
              <a:rPr lang="en-US">
                <a:latin typeface="Century Gothic" panose="020B0502020202020204" pitchFamily="34" charset="0"/>
                <a:ea typeface="+mn-lt"/>
                <a:cs typeface="+mn-lt"/>
              </a:rPr>
              <a:t>Students are expected to display admirable Character Traits at all times. They are representative of their family, school and community. At FPS we have always maintained a respectful environment for staff and students.</a:t>
            </a:r>
            <a:endParaRPr lang="en-US">
              <a:latin typeface="Century Gothic" panose="020B0502020202020204" pitchFamily="34" charset="0"/>
              <a:cs typeface="Calibri"/>
            </a:endParaRPr>
          </a:p>
        </p:txBody>
      </p:sp>
      <p:sp>
        <p:nvSpPr>
          <p:cNvPr id="5" name="TextBox 4">
            <a:extLst>
              <a:ext uri="{FF2B5EF4-FFF2-40B4-BE49-F238E27FC236}">
                <a16:creationId xmlns:a16="http://schemas.microsoft.com/office/drawing/2014/main" id="{FF924DC6-ED8B-43CA-24CD-9535990BDE33}"/>
              </a:ext>
            </a:extLst>
          </p:cNvPr>
          <p:cNvSpPr txBox="1"/>
          <p:nvPr/>
        </p:nvSpPr>
        <p:spPr>
          <a:xfrm>
            <a:off x="669276" y="5855331"/>
            <a:ext cx="10162122" cy="757130"/>
          </a:xfrm>
          <a:prstGeom prst="rect">
            <a:avLst/>
          </a:prstGeom>
          <a:noFill/>
        </p:spPr>
        <p:txBody>
          <a:bodyPr wrap="square">
            <a:spAutoFit/>
          </a:bodyPr>
          <a:lstStyle/>
          <a:p>
            <a:pPr marL="285750" marR="0" lvl="0" indent="-285750" algn="l" rtl="0">
              <a:lnSpc>
                <a:spcPct val="90000"/>
              </a:lnSpc>
              <a:spcBef>
                <a:spcPts val="0"/>
              </a:spcBef>
              <a:spcAft>
                <a:spcPts val="0"/>
              </a:spcAft>
              <a:buClr>
                <a:schemeClr val="dk1"/>
              </a:buClr>
              <a:buSzPts val="1800"/>
              <a:buFont typeface="Arial" panose="020B0604020202020204" pitchFamily="34" charset="0"/>
              <a:buChar char="•"/>
            </a:pPr>
            <a:r>
              <a:rPr lang="en-US">
                <a:solidFill>
                  <a:schemeClr val="dk1"/>
                </a:solidFill>
                <a:highlight>
                  <a:srgbClr val="FFFF00"/>
                </a:highlight>
                <a:latin typeface="Century Gothic" panose="020B0502020202020204" pitchFamily="34" charset="0"/>
              </a:rPr>
              <a:t>If you suspect that your child is being bullied, you can fill out this Bullying Reporting Form from RCSS:</a:t>
            </a:r>
            <a:r>
              <a:rPr lang="en-US">
                <a:solidFill>
                  <a:schemeClr val="dk1"/>
                </a:solidFill>
                <a:latin typeface="Century Gothic" panose="020B0502020202020204" pitchFamily="34" charset="0"/>
              </a:rPr>
              <a:t> </a:t>
            </a:r>
            <a:r>
              <a:rPr lang="en-US">
                <a:solidFill>
                  <a:schemeClr val="dk1"/>
                </a:solidFill>
                <a:latin typeface="Century Gothic" panose="020B0502020202020204" pitchFamily="34" charset="0"/>
                <a:hlinkClick r:id="rId3"/>
              </a:rPr>
              <a:t>https://www.rcboe.org/domain/7821</a:t>
            </a:r>
            <a:endParaRPr lang="en-US">
              <a:solidFill>
                <a:schemeClr val="dk1"/>
              </a:solidFill>
              <a:latin typeface="Century Gothic" panose="020B0502020202020204" pitchFamily="34" charset="0"/>
            </a:endParaRPr>
          </a:p>
          <a:p>
            <a:pPr marL="285750" marR="0" lvl="0" indent="-285750" algn="l" rtl="0">
              <a:lnSpc>
                <a:spcPct val="90000"/>
              </a:lnSpc>
              <a:spcBef>
                <a:spcPts val="0"/>
              </a:spcBef>
              <a:spcAft>
                <a:spcPts val="0"/>
              </a:spcAft>
              <a:buClr>
                <a:schemeClr val="dk1"/>
              </a:buClr>
              <a:buSzPts val="1800"/>
              <a:buFont typeface="Arial" panose="020B0604020202020204" pitchFamily="34" charset="0"/>
              <a:buChar char="•"/>
            </a:pPr>
            <a:endParaRPr lang="en-US" sz="2000">
              <a:solidFill>
                <a:schemeClr val="dk1"/>
              </a:solidFill>
              <a:highlight>
                <a:srgbClr val="FFFF00"/>
              </a:highlight>
              <a:latin typeface="Arial"/>
              <a:ea typeface="Arial"/>
              <a:cs typeface="Arial"/>
              <a:sym typeface="Arial"/>
            </a:endParaRPr>
          </a:p>
        </p:txBody>
      </p:sp>
    </p:spTree>
    <p:extLst>
      <p:ext uri="{BB962C8B-B14F-4D97-AF65-F5344CB8AC3E}">
        <p14:creationId xmlns:p14="http://schemas.microsoft.com/office/powerpoint/2010/main" val="384069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3"/>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3"/>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3"/>
          <p:cNvSpPr txBox="1"/>
          <p:nvPr/>
        </p:nvSpPr>
        <p:spPr>
          <a:xfrm>
            <a:off x="1985922" y="473482"/>
            <a:ext cx="8257100" cy="1213322"/>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6000">
                <a:solidFill>
                  <a:schemeClr val="lt1"/>
                </a:solidFill>
                <a:latin typeface="Dreaming Outloud Script Pro" panose="03050502040304050704" pitchFamily="66" charset="0"/>
                <a:cs typeface="Dreaming Outloud Script Pro" panose="03050502040304050704" pitchFamily="66" charset="0"/>
                <a:sym typeface="Arial"/>
              </a:rPr>
              <a:t>Behavior Management</a:t>
            </a:r>
            <a:endParaRPr sz="1200">
              <a:latin typeface="Dreaming Outloud Script Pro" panose="03050502040304050704" pitchFamily="66" charset="0"/>
              <a:cs typeface="Dreaming Outloud Script Pro" panose="03050502040304050704" pitchFamily="66" charset="0"/>
            </a:endParaRPr>
          </a:p>
        </p:txBody>
      </p:sp>
      <p:sp>
        <p:nvSpPr>
          <p:cNvPr id="202" name="Google Shape;202;p13"/>
          <p:cNvSpPr txBox="1"/>
          <p:nvPr/>
        </p:nvSpPr>
        <p:spPr>
          <a:xfrm>
            <a:off x="476460" y="1696529"/>
            <a:ext cx="11276025" cy="4589428"/>
          </a:xfrm>
          <a:prstGeom prst="rect">
            <a:avLst/>
          </a:prstGeom>
          <a:noFill/>
          <a:ln>
            <a:noFill/>
          </a:ln>
        </p:spPr>
        <p:txBody>
          <a:bodyPr spcFirstLastPara="1" wrap="square" lIns="91425" tIns="45700" rIns="91425" bIns="45700" anchor="b" anchorCtr="0">
            <a:normAutofit lnSpcReduction="10000"/>
          </a:bodyPr>
          <a:lstStyle/>
          <a:p>
            <a:pPr marL="857250" marR="0" lvl="0" indent="-85725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Students are expected to come to school ready and prepared to learn.</a:t>
            </a:r>
            <a:endParaRPr>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Each class has expectations that students are </a:t>
            </a:r>
            <a:r>
              <a:rPr lang="en-US" sz="2400" u="sng">
                <a:solidFill>
                  <a:schemeClr val="dk1"/>
                </a:solidFill>
                <a:latin typeface="Century Gothic" panose="020B0502020202020204" pitchFamily="34" charset="0"/>
                <a:sym typeface="Arial"/>
              </a:rPr>
              <a:t>respectful, responsible, and safe</a:t>
            </a:r>
            <a:r>
              <a:rPr lang="en-US" sz="2400">
                <a:solidFill>
                  <a:schemeClr val="dk1"/>
                </a:solidFill>
                <a:latin typeface="Century Gothic" panose="020B0502020202020204" pitchFamily="34" charset="0"/>
                <a:sym typeface="Arial"/>
              </a:rPr>
              <a:t>.</a:t>
            </a:r>
            <a:endParaRPr>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3</a:t>
            </a:r>
            <a:r>
              <a:rPr lang="en-US" sz="2400" baseline="30000">
                <a:solidFill>
                  <a:schemeClr val="dk1"/>
                </a:solidFill>
                <a:latin typeface="Century Gothic" panose="020B0502020202020204" pitchFamily="34" charset="0"/>
                <a:sym typeface="Arial"/>
              </a:rPr>
              <a:t>rd</a:t>
            </a:r>
            <a:r>
              <a:rPr lang="en-US" sz="2400">
                <a:solidFill>
                  <a:schemeClr val="dk1"/>
                </a:solidFill>
                <a:latin typeface="Century Gothic" panose="020B0502020202020204" pitchFamily="34" charset="0"/>
                <a:sym typeface="Arial"/>
              </a:rPr>
              <a:t> grade standards that assess behavior:</a:t>
            </a:r>
            <a:endParaRPr>
              <a:latin typeface="Century Gothic" panose="020B0502020202020204" pitchFamily="34" charset="0"/>
            </a:endParaRPr>
          </a:p>
          <a:p>
            <a:pPr marL="1657350" marR="0" lvl="3" indent="-285750" algn="l" rtl="0">
              <a:spcBef>
                <a:spcPts val="0"/>
              </a:spcBef>
              <a:spcAft>
                <a:spcPts val="0"/>
              </a:spcAft>
              <a:buClr>
                <a:schemeClr val="dk1"/>
              </a:buClr>
              <a:buSzPts val="1400"/>
              <a:buFont typeface="Arial"/>
              <a:buChar char="•"/>
            </a:pPr>
            <a:r>
              <a:rPr lang="en-US" sz="1400" b="0" i="0" u="none" strike="noStrike" cap="none">
                <a:solidFill>
                  <a:schemeClr val="dk1"/>
                </a:solidFill>
                <a:latin typeface="Century Gothic" panose="020B0502020202020204" pitchFamily="34" charset="0"/>
                <a:sym typeface="Arial"/>
              </a:rPr>
              <a:t>3BL1 Follows oral and written directions, 3BL2 Works independently, 3BL3 Work cooperatively, 3BL4 Participates in class, 3BL5 Completes classwork, 3BL6 Completes homework, 3BL7 Produces best work, 3BL8 Demonstrates self-control</a:t>
            </a:r>
            <a:endParaRPr>
              <a:latin typeface="Century Gothic" panose="020B0502020202020204" pitchFamily="34" charset="0"/>
            </a:endParaRPr>
          </a:p>
          <a:p>
            <a:pPr marL="1371600" marR="0" lvl="3" indent="0" algn="l" rtl="0">
              <a:spcBef>
                <a:spcPts val="0"/>
              </a:spcBef>
              <a:spcAft>
                <a:spcPts val="0"/>
              </a:spcAft>
              <a:buNone/>
            </a:pPr>
            <a:endParaRPr sz="1400" b="0" i="0" u="none" strike="noStrike" cap="none">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rgbClr val="FF0000"/>
              </a:buClr>
              <a:buSzPts val="2400"/>
              <a:buFont typeface="Arial"/>
              <a:buChar char="•"/>
            </a:pPr>
            <a:r>
              <a:rPr lang="en-US" sz="2400">
                <a:solidFill>
                  <a:srgbClr val="FF0000"/>
                </a:solidFill>
                <a:latin typeface="Century Gothic" panose="020B0502020202020204" pitchFamily="34" charset="0"/>
                <a:sym typeface="Arial"/>
              </a:rPr>
              <a:t>You will be informed if your child has any behavioral concerns.</a:t>
            </a:r>
            <a:endParaRPr>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sym typeface="Arial"/>
              </a:rPr>
              <a:t>Please read the syllabus that includes the Behavior Management Plan with your child. We will send a form via ClassDojo at later date for you to sign stating you’ve read this document.</a:t>
            </a:r>
            <a:endParaRPr>
              <a:latin typeface="Century Gothic" panose="020B0502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3"/>
          <p:cNvSpPr/>
          <p:nvPr/>
        </p:nvSpPr>
        <p:spPr>
          <a:xfrm>
            <a:off x="350982" y="342127"/>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3"/>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3"/>
          <p:cNvSpPr txBox="1"/>
          <p:nvPr/>
        </p:nvSpPr>
        <p:spPr>
          <a:xfrm>
            <a:off x="2353949" y="653183"/>
            <a:ext cx="7484102" cy="113805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School Nutrition</a:t>
            </a:r>
            <a:endParaRPr>
              <a:latin typeface="Dreaming Outloud Script Pro" panose="03050502040304050704" pitchFamily="66" charset="0"/>
              <a:cs typeface="Dreaming Outloud Script Pro" panose="03050502040304050704" pitchFamily="66" charset="0"/>
            </a:endParaRPr>
          </a:p>
        </p:txBody>
      </p:sp>
      <p:sp>
        <p:nvSpPr>
          <p:cNvPr id="202" name="Google Shape;202;p13"/>
          <p:cNvSpPr txBox="1"/>
          <p:nvPr/>
        </p:nvSpPr>
        <p:spPr>
          <a:xfrm>
            <a:off x="476460" y="1894931"/>
            <a:ext cx="11276025" cy="1138051"/>
          </a:xfrm>
          <a:prstGeom prst="rect">
            <a:avLst/>
          </a:prstGeom>
          <a:noFill/>
          <a:ln>
            <a:noFill/>
          </a:ln>
        </p:spPr>
        <p:txBody>
          <a:bodyPr spcFirstLastPara="1" wrap="square" lIns="91425" tIns="45700" rIns="91425" bIns="45700" anchor="b" anchorCtr="0">
            <a:normAutofit/>
          </a:bodyPr>
          <a:lstStyle/>
          <a:p>
            <a:pPr marR="0" lvl="0" algn="l" rtl="0">
              <a:lnSpc>
                <a:spcPct val="90000"/>
              </a:lnSpc>
              <a:spcBef>
                <a:spcPts val="0"/>
              </a:spcBef>
              <a:spcAft>
                <a:spcPts val="0"/>
              </a:spcAft>
              <a:buClr>
                <a:schemeClr val="dk1"/>
              </a:buClr>
              <a:buSzPts val="2400"/>
            </a:pPr>
            <a:endParaRPr lang="en-US"/>
          </a:p>
          <a:p>
            <a:pPr marL="857250" marR="0" lvl="0" indent="-857250" algn="l" rtl="0">
              <a:lnSpc>
                <a:spcPct val="90000"/>
              </a:lnSpc>
              <a:spcBef>
                <a:spcPts val="0"/>
              </a:spcBef>
              <a:spcAft>
                <a:spcPts val="0"/>
              </a:spcAft>
              <a:buClr>
                <a:schemeClr val="dk1"/>
              </a:buClr>
              <a:buSzPts val="2400"/>
              <a:buFont typeface="Arial"/>
              <a:buChar char="•"/>
            </a:pPr>
            <a:endParaRPr/>
          </a:p>
        </p:txBody>
      </p:sp>
      <p:pic>
        <p:nvPicPr>
          <p:cNvPr id="3" name="Picture 5" descr="Kids Food Nutrition Chart - PDF, Illustrator | Template.net">
            <a:extLst>
              <a:ext uri="{FF2B5EF4-FFF2-40B4-BE49-F238E27FC236}">
                <a16:creationId xmlns:a16="http://schemas.microsoft.com/office/drawing/2014/main" id="{C31F5551-D81D-238A-09F3-52B3AA7FAC99}"/>
              </a:ext>
            </a:extLst>
          </p:cNvPr>
          <p:cNvPicPr>
            <a:picLocks noChangeAspect="1"/>
          </p:cNvPicPr>
          <p:nvPr/>
        </p:nvPicPr>
        <p:blipFill>
          <a:blip r:embed="rId3"/>
          <a:stretch>
            <a:fillRect/>
          </a:stretch>
        </p:blipFill>
        <p:spPr>
          <a:xfrm>
            <a:off x="8469016" y="2144092"/>
            <a:ext cx="2738070" cy="3867882"/>
          </a:xfrm>
          <a:prstGeom prst="rect">
            <a:avLst/>
          </a:prstGeom>
        </p:spPr>
      </p:pic>
      <p:sp>
        <p:nvSpPr>
          <p:cNvPr id="4" name="Content Placeholder 2">
            <a:extLst>
              <a:ext uri="{FF2B5EF4-FFF2-40B4-BE49-F238E27FC236}">
                <a16:creationId xmlns:a16="http://schemas.microsoft.com/office/drawing/2014/main" id="{7E6C5FFE-773C-17EC-D77A-96BBA122EB12}"/>
              </a:ext>
            </a:extLst>
          </p:cNvPr>
          <p:cNvSpPr txBox="1">
            <a:spLocks/>
          </p:cNvSpPr>
          <p:nvPr/>
        </p:nvSpPr>
        <p:spPr>
          <a:xfrm>
            <a:off x="591915" y="2133361"/>
            <a:ext cx="7206223" cy="4302723"/>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93700" indent="-342900" algn="l">
              <a:buFont typeface="Arial" panose="020B0604020202020204" pitchFamily="34" charset="0"/>
              <a:buChar char="•"/>
            </a:pPr>
            <a:r>
              <a:rPr lang="en-US">
                <a:latin typeface="Century Gothic"/>
              </a:rPr>
              <a:t>Breakfast starts and 6:50 am and is free for all students. Breakfast ends at 7:20</a:t>
            </a:r>
          </a:p>
          <a:p>
            <a:pPr marL="50800" indent="0" algn="l"/>
            <a:endParaRPr lang="en-US" sz="1000">
              <a:latin typeface="Century Gothic" panose="020B0502020202020204" pitchFamily="34" charset="0"/>
            </a:endParaRPr>
          </a:p>
          <a:p>
            <a:pPr algn="l">
              <a:buFont typeface="Arial" panose="020B0604020202020204" pitchFamily="34" charset="0"/>
              <a:buChar char="•"/>
            </a:pPr>
            <a:r>
              <a:rPr lang="en-US">
                <a:latin typeface="Century Gothic"/>
              </a:rPr>
              <a:t>Lunch </a:t>
            </a:r>
            <a:r>
              <a:rPr lang="en-US" b="1">
                <a:latin typeface="Century Gothic"/>
              </a:rPr>
              <a:t>IS FREE</a:t>
            </a:r>
            <a:r>
              <a:rPr lang="en-US">
                <a:latin typeface="Century Gothic"/>
              </a:rPr>
              <a:t>  for </a:t>
            </a:r>
            <a:r>
              <a:rPr lang="en-US" b="1">
                <a:latin typeface="Century Gothic"/>
              </a:rPr>
              <a:t>ALL</a:t>
            </a:r>
            <a:r>
              <a:rPr lang="en-US">
                <a:latin typeface="Century Gothic"/>
              </a:rPr>
              <a:t> students. However, your child is still allowed to bring lunch from home to eat in the school cafeteria.</a:t>
            </a:r>
          </a:p>
          <a:p>
            <a:pPr marL="50800" indent="0" algn="l"/>
            <a:endParaRPr lang="en-US" sz="1000">
              <a:latin typeface="Century Gothic" panose="020B0502020202020204" pitchFamily="34" charset="0"/>
            </a:endParaRPr>
          </a:p>
          <a:p>
            <a:pPr algn="l">
              <a:buFont typeface="Arial" panose="020B0604020202020204" pitchFamily="34" charset="0"/>
              <a:buChar char="•"/>
            </a:pPr>
            <a:r>
              <a:rPr lang="en-US">
                <a:latin typeface="Century Gothic"/>
              </a:rPr>
              <a:t>3</a:t>
            </a:r>
            <a:r>
              <a:rPr lang="en-US" baseline="30000">
                <a:latin typeface="Century Gothic"/>
              </a:rPr>
              <a:t>rd</a:t>
            </a:r>
            <a:r>
              <a:rPr lang="en-US">
                <a:latin typeface="Century Gothic"/>
              </a:rPr>
              <a:t> Grade Lunch Time: 11:10am</a:t>
            </a:r>
          </a:p>
          <a:p>
            <a:pPr marL="50800" indent="0" algn="l"/>
            <a:endParaRPr lang="en-US" sz="1100">
              <a:latin typeface="Century Gothic" panose="020B0502020202020204" pitchFamily="34" charset="0"/>
            </a:endParaRPr>
          </a:p>
          <a:p>
            <a:pPr algn="l">
              <a:buFont typeface="Arial" panose="020B0604020202020204" pitchFamily="34" charset="0"/>
              <a:buChar char="•"/>
            </a:pPr>
            <a:r>
              <a:rPr lang="en-US">
                <a:latin typeface="Century Gothic"/>
              </a:rPr>
              <a:t>Students can bring a snack to have during recess or at dismissal time.</a:t>
            </a:r>
          </a:p>
          <a:p>
            <a:pPr marL="50800" indent="0" algn="l"/>
            <a:endParaRPr lang="en-US" sz="1000">
              <a:latin typeface="Century Gothic" panose="020B0502020202020204" pitchFamily="34" charset="0"/>
            </a:endParaRPr>
          </a:p>
          <a:p>
            <a:pPr marL="50800" indent="0" algn="l"/>
            <a:endParaRPr lang="en-US">
              <a:latin typeface="Century Gothic" panose="020B0502020202020204" pitchFamily="34" charset="0"/>
            </a:endParaRPr>
          </a:p>
          <a:p>
            <a:pPr algn="l">
              <a:buFont typeface="Arial" panose="020B0604020202020204" pitchFamily="34" charset="0"/>
              <a:buChar char="•"/>
            </a:pPr>
            <a:endParaRPr lang="en-US">
              <a:latin typeface="Pond Free Me" pitchFamily="2" charset="0"/>
            </a:endParaRPr>
          </a:p>
          <a:p>
            <a:pPr marL="393700" indent="-342900" algn="l">
              <a:buFont typeface="Arial" panose="020B0604020202020204" pitchFamily="34" charset="0"/>
              <a:buChar char="•"/>
            </a:pPr>
            <a:endParaRPr lang="en-US">
              <a:latin typeface="Century Gothic" panose="020B0502020202020204" pitchFamily="34" charset="0"/>
            </a:endParaRPr>
          </a:p>
        </p:txBody>
      </p:sp>
    </p:spTree>
    <p:extLst>
      <p:ext uri="{BB962C8B-B14F-4D97-AF65-F5344CB8AC3E}">
        <p14:creationId xmlns:p14="http://schemas.microsoft.com/office/powerpoint/2010/main" val="229796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8"/>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250" name="Google Shape;250;p18"/>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8"/>
          <p:cNvSpPr txBox="1"/>
          <p:nvPr/>
        </p:nvSpPr>
        <p:spPr>
          <a:xfrm>
            <a:off x="3195961" y="756880"/>
            <a:ext cx="5557422" cy="881499"/>
          </a:xfrm>
          <a:prstGeom prst="rect">
            <a:avLst/>
          </a:prstGeom>
          <a:noFill/>
          <a:ln>
            <a:noFill/>
          </a:ln>
        </p:spPr>
        <p:txBody>
          <a:bodyPr spcFirstLastPara="1" wrap="square" lIns="91425" tIns="45700" rIns="91425" bIns="45700" anchor="b" anchorCtr="0">
            <a:normAutofit fontScale="550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6000">
                <a:solidFill>
                  <a:schemeClr val="lt1"/>
                </a:solidFill>
                <a:latin typeface="Dreaming Outloud Script Pro" panose="03050502040304050704" pitchFamily="66" charset="0"/>
                <a:cs typeface="Dreaming Outloud Script Pro" panose="03050502040304050704" pitchFamily="66" charset="0"/>
                <a:sym typeface="Arial"/>
              </a:rPr>
              <a:t>Elementary </a:t>
            </a:r>
          </a:p>
          <a:p>
            <a:pPr marL="0" marR="0" lvl="0" indent="0" algn="ctr" rtl="0">
              <a:lnSpc>
                <a:spcPct val="90000"/>
              </a:lnSpc>
              <a:spcBef>
                <a:spcPts val="0"/>
              </a:spcBef>
              <a:spcAft>
                <a:spcPts val="0"/>
              </a:spcAft>
              <a:buClr>
                <a:schemeClr val="lt1"/>
              </a:buClr>
              <a:buSzPct val="100000"/>
              <a:buFont typeface="Arial"/>
              <a:buNone/>
            </a:pPr>
            <a:r>
              <a:rPr lang="en-US" sz="6000">
                <a:solidFill>
                  <a:schemeClr val="lt1"/>
                </a:solidFill>
                <a:latin typeface="Dreaming Outloud Script Pro" panose="03050502040304050704" pitchFamily="66" charset="0"/>
                <a:cs typeface="Dreaming Outloud Script Pro" panose="03050502040304050704" pitchFamily="66" charset="0"/>
                <a:sym typeface="Arial"/>
              </a:rPr>
              <a:t>School Counselor</a:t>
            </a:r>
            <a:endParaRPr>
              <a:latin typeface="Dreaming Outloud Script Pro" panose="03050502040304050704" pitchFamily="66" charset="0"/>
              <a:cs typeface="Dreaming Outloud Script Pro" panose="03050502040304050704" pitchFamily="66" charset="0"/>
            </a:endParaRPr>
          </a:p>
        </p:txBody>
      </p:sp>
      <p:sp>
        <p:nvSpPr>
          <p:cNvPr id="3" name="TextBox 2">
            <a:extLst>
              <a:ext uri="{FF2B5EF4-FFF2-40B4-BE49-F238E27FC236}">
                <a16:creationId xmlns:a16="http://schemas.microsoft.com/office/drawing/2014/main" id="{05414877-7366-9A8B-4574-066E56C0F32B}"/>
              </a:ext>
            </a:extLst>
          </p:cNvPr>
          <p:cNvSpPr txBox="1"/>
          <p:nvPr/>
        </p:nvSpPr>
        <p:spPr>
          <a:xfrm>
            <a:off x="4230563" y="1760997"/>
            <a:ext cx="7534089" cy="4308872"/>
          </a:xfrm>
          <a:prstGeom prst="rect">
            <a:avLst/>
          </a:prstGeom>
          <a:noFill/>
        </p:spPr>
        <p:txBody>
          <a:bodyPr wrap="square" rtlCol="0">
            <a:spAutoFit/>
          </a:bodyPr>
          <a:lstStyle/>
          <a:p>
            <a:pPr algn="l"/>
            <a:r>
              <a:rPr lang="en-US" sz="2000" b="1" i="0">
                <a:solidFill>
                  <a:srgbClr val="000000"/>
                </a:solidFill>
                <a:effectLst/>
                <a:latin typeface="Century Gothic" panose="020B0502020202020204" pitchFamily="34" charset="0"/>
              </a:rPr>
              <a:t>What does an Elementary School Guidance Counselor do?</a:t>
            </a:r>
          </a:p>
          <a:p>
            <a:pPr algn="l"/>
            <a:endParaRPr lang="en-US" sz="2000" b="1" i="0">
              <a:solidFill>
                <a:srgbClr val="000000"/>
              </a:solidFill>
              <a:effectLst/>
              <a:latin typeface="Century Gothic" panose="020B0502020202020204" pitchFamily="34" charset="0"/>
            </a:endParaRPr>
          </a:p>
          <a:p>
            <a:pPr algn="l"/>
            <a:r>
              <a:rPr lang="en-US" sz="1800" b="1" i="0">
                <a:solidFill>
                  <a:srgbClr val="000000"/>
                </a:solidFill>
                <a:effectLst/>
                <a:latin typeface="Century Gothic" panose="020B0502020202020204" pitchFamily="34" charset="0"/>
              </a:rPr>
              <a:t>Whole Group Classroom Lessons</a:t>
            </a:r>
          </a:p>
          <a:p>
            <a:pPr algn="l"/>
            <a:r>
              <a:rPr lang="en-US" sz="1800" b="0" i="0">
                <a:solidFill>
                  <a:srgbClr val="000000"/>
                </a:solidFill>
                <a:effectLst/>
                <a:latin typeface="Century Gothic" panose="020B0502020202020204" pitchFamily="34" charset="0"/>
              </a:rPr>
              <a:t>-Teach students as a class on lessons regarding bullying, character education, coping with loss, stress/anxiety, and peer pressure</a:t>
            </a:r>
          </a:p>
          <a:p>
            <a:pPr algn="l"/>
            <a:r>
              <a:rPr lang="en-US" sz="1800" b="1" i="0">
                <a:solidFill>
                  <a:srgbClr val="000000"/>
                </a:solidFill>
                <a:effectLst/>
                <a:latin typeface="Century Gothic" panose="020B0502020202020204" pitchFamily="34" charset="0"/>
              </a:rPr>
              <a:t>Individual Counseling Sessions</a:t>
            </a:r>
          </a:p>
          <a:p>
            <a:pPr algn="l"/>
            <a:r>
              <a:rPr lang="en-US" sz="1800" b="0" i="0">
                <a:solidFill>
                  <a:srgbClr val="000000"/>
                </a:solidFill>
                <a:effectLst/>
                <a:latin typeface="Century Gothic" panose="020B0502020202020204" pitchFamily="34" charset="0"/>
              </a:rPr>
              <a:t>-Assist students individually with loss, peer pressure, anxiety, and bullying</a:t>
            </a:r>
          </a:p>
          <a:p>
            <a:pPr algn="l"/>
            <a:r>
              <a:rPr lang="en-US" sz="1800" b="1" i="0">
                <a:solidFill>
                  <a:srgbClr val="000000"/>
                </a:solidFill>
                <a:effectLst/>
                <a:latin typeface="Century Gothic" panose="020B0502020202020204" pitchFamily="34" charset="0"/>
              </a:rPr>
              <a:t>Group Counseling Sessions</a:t>
            </a:r>
          </a:p>
          <a:p>
            <a:pPr algn="l"/>
            <a:r>
              <a:rPr lang="en-US" sz="1800" b="0" i="0">
                <a:solidFill>
                  <a:srgbClr val="000000"/>
                </a:solidFill>
                <a:effectLst/>
                <a:latin typeface="Century Gothic" panose="020B0502020202020204" pitchFamily="34" charset="0"/>
              </a:rPr>
              <a:t>-Group sessions held with 6-8 students on topics such as coping with anger, dealing with peer pressure, social skill development, and coping with loss</a:t>
            </a:r>
          </a:p>
          <a:p>
            <a:pPr algn="l"/>
            <a:r>
              <a:rPr lang="en-US" sz="1800" b="1" i="0">
                <a:solidFill>
                  <a:srgbClr val="000000"/>
                </a:solidFill>
                <a:effectLst/>
                <a:latin typeface="Century Gothic" panose="020B0502020202020204" pitchFamily="34" charset="0"/>
              </a:rPr>
              <a:t>Crisis Counseling Sessions</a:t>
            </a:r>
          </a:p>
          <a:p>
            <a:pPr algn="l"/>
            <a:r>
              <a:rPr lang="en-US" sz="1800" b="1">
                <a:latin typeface="Century Gothic" panose="020B0502020202020204" pitchFamily="34" charset="0"/>
              </a:rPr>
              <a:t>-</a:t>
            </a:r>
            <a:r>
              <a:rPr lang="en-US" sz="1800">
                <a:latin typeface="Century Gothic" panose="020B0502020202020204" pitchFamily="34" charset="0"/>
              </a:rPr>
              <a:t>Sessions held to assist students with immediate needs that must be addressed by the counselor</a:t>
            </a:r>
            <a:endParaRPr lang="en-US" sz="1800" i="0">
              <a:solidFill>
                <a:srgbClr val="000000"/>
              </a:solidFill>
              <a:effectLst/>
              <a:latin typeface="Century Gothic" panose="020B0502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9"/>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9"/>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9"/>
          <p:cNvSpPr txBox="1"/>
          <p:nvPr/>
        </p:nvSpPr>
        <p:spPr>
          <a:xfrm>
            <a:off x="3317289" y="756880"/>
            <a:ext cx="5557422" cy="881499"/>
          </a:xfrm>
          <a:prstGeom prst="rect">
            <a:avLst/>
          </a:prstGeom>
          <a:noFill/>
          <a:ln>
            <a:noFill/>
          </a:ln>
        </p:spPr>
        <p:txBody>
          <a:bodyPr spcFirstLastPara="1" wrap="square" lIns="91425" tIns="45700" rIns="91425" bIns="45700" anchor="b" anchorCtr="0">
            <a:normAutofit fontScale="550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6000">
                <a:solidFill>
                  <a:schemeClr val="lt1"/>
                </a:solidFill>
                <a:latin typeface="Dreaming Outloud Script Pro" panose="03050502040304050704" pitchFamily="66" charset="0"/>
                <a:cs typeface="Dreaming Outloud Script Pro" panose="03050502040304050704" pitchFamily="66" charset="0"/>
                <a:sym typeface="Arial"/>
              </a:rPr>
              <a:t>Cellphone &amp; Electronics Policy</a:t>
            </a:r>
            <a:endParaRPr>
              <a:latin typeface="Dreaming Outloud Script Pro" panose="03050502040304050704" pitchFamily="66" charset="0"/>
              <a:cs typeface="Dreaming Outloud Script Pro" panose="03050502040304050704" pitchFamily="66" charset="0"/>
            </a:endParaRPr>
          </a:p>
        </p:txBody>
      </p:sp>
      <p:sp>
        <p:nvSpPr>
          <p:cNvPr id="3" name="Text Placeholder 2">
            <a:extLst>
              <a:ext uri="{FF2B5EF4-FFF2-40B4-BE49-F238E27FC236}">
                <a16:creationId xmlns:a16="http://schemas.microsoft.com/office/drawing/2014/main" id="{8B2EF929-5355-0325-C326-07E9DB1F66B5}"/>
              </a:ext>
            </a:extLst>
          </p:cNvPr>
          <p:cNvSpPr>
            <a:spLocks noGrp="1"/>
          </p:cNvSpPr>
          <p:nvPr>
            <p:ph type="body" idx="1"/>
          </p:nvPr>
        </p:nvSpPr>
        <p:spPr/>
        <p:txBody>
          <a:bodyPr/>
          <a:lstStyle/>
          <a:p>
            <a:pPr algn="ctr"/>
            <a:r>
              <a:rPr lang="en-US"/>
              <a:t>Electronic Devices</a:t>
            </a:r>
          </a:p>
        </p:txBody>
      </p:sp>
      <p:sp>
        <p:nvSpPr>
          <p:cNvPr id="4" name="Text Placeholder 3">
            <a:extLst>
              <a:ext uri="{FF2B5EF4-FFF2-40B4-BE49-F238E27FC236}">
                <a16:creationId xmlns:a16="http://schemas.microsoft.com/office/drawing/2014/main" id="{38363416-411F-A3D3-4D79-7E1E24766694}"/>
              </a:ext>
            </a:extLst>
          </p:cNvPr>
          <p:cNvSpPr>
            <a:spLocks noGrp="1"/>
          </p:cNvSpPr>
          <p:nvPr>
            <p:ph type="body" idx="2"/>
          </p:nvPr>
        </p:nvSpPr>
        <p:spPr/>
        <p:txBody>
          <a:bodyPr>
            <a:normAutofit lnSpcReduction="10000"/>
          </a:bodyPr>
          <a:lstStyle/>
          <a:p>
            <a:r>
              <a:rPr lang="en-US"/>
              <a:t>Cellphones, electronic devices, or accessories must be turned </a:t>
            </a:r>
            <a:r>
              <a:rPr lang="en-US" u="sng">
                <a:solidFill>
                  <a:schemeClr val="accent2"/>
                </a:solidFill>
              </a:rPr>
              <a:t>completely off AND put away out of view at all times </a:t>
            </a:r>
            <a:r>
              <a:rPr lang="en-US"/>
              <a:t>while at school.</a:t>
            </a:r>
          </a:p>
          <a:p>
            <a:r>
              <a:rPr lang="en-US"/>
              <a:t>No text messaging, application-based communication, or social media use is allowed at school.</a:t>
            </a:r>
          </a:p>
        </p:txBody>
      </p:sp>
      <p:sp>
        <p:nvSpPr>
          <p:cNvPr id="5" name="Text Placeholder 4">
            <a:extLst>
              <a:ext uri="{FF2B5EF4-FFF2-40B4-BE49-F238E27FC236}">
                <a16:creationId xmlns:a16="http://schemas.microsoft.com/office/drawing/2014/main" id="{A3D20262-69AF-A570-E2FC-A8EE69E6EB50}"/>
              </a:ext>
            </a:extLst>
          </p:cNvPr>
          <p:cNvSpPr>
            <a:spLocks noGrp="1"/>
          </p:cNvSpPr>
          <p:nvPr>
            <p:ph type="body" idx="3"/>
          </p:nvPr>
        </p:nvSpPr>
        <p:spPr/>
        <p:txBody>
          <a:bodyPr/>
          <a:lstStyle/>
          <a:p>
            <a:pPr algn="ctr"/>
            <a:r>
              <a:rPr lang="en-US"/>
              <a:t>What about emergencies?</a:t>
            </a:r>
          </a:p>
        </p:txBody>
      </p:sp>
      <p:sp>
        <p:nvSpPr>
          <p:cNvPr id="6" name="Text Placeholder 5">
            <a:extLst>
              <a:ext uri="{FF2B5EF4-FFF2-40B4-BE49-F238E27FC236}">
                <a16:creationId xmlns:a16="http://schemas.microsoft.com/office/drawing/2014/main" id="{93908C06-CE09-922D-8601-BC8F1EA0DD15}"/>
              </a:ext>
            </a:extLst>
          </p:cNvPr>
          <p:cNvSpPr>
            <a:spLocks noGrp="1"/>
          </p:cNvSpPr>
          <p:nvPr>
            <p:ph type="body" idx="4"/>
          </p:nvPr>
        </p:nvSpPr>
        <p:spPr/>
        <p:txBody>
          <a:bodyPr/>
          <a:lstStyle/>
          <a:p>
            <a:r>
              <a:rPr lang="en-US"/>
              <a:t>Please contact teachers via dojo </a:t>
            </a:r>
            <a:r>
              <a:rPr lang="en-US">
                <a:solidFill>
                  <a:schemeClr val="accent2"/>
                </a:solidFill>
              </a:rPr>
              <a:t>AND</a:t>
            </a:r>
            <a:r>
              <a:rPr lang="en-US"/>
              <a:t> the front office for any emergencies that arise during the day.</a:t>
            </a:r>
          </a:p>
          <a:p>
            <a:pPr marL="114300" indent="0">
              <a:buNone/>
            </a:pPr>
            <a:r>
              <a:rPr lang="en-US">
                <a:solidFill>
                  <a:srgbClr val="FF0000"/>
                </a:solidFill>
              </a:rPr>
              <a:t>*If the teacher does not respond back via dojo, please be sure to call the school to have them give us the message!</a:t>
            </a: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85618" y="330200"/>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377616"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3052902" y="476810"/>
            <a:ext cx="5903798" cy="1258617"/>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6600" b="0" i="0" u="none" strike="noStrike" cap="none">
                <a:solidFill>
                  <a:schemeClr val="lt1"/>
                </a:solidFill>
                <a:latin typeface="Dreaming Outloud Script Pro" panose="03050502040304050704" pitchFamily="66" charset="0"/>
                <a:cs typeface="Dreaming Outloud Script Pro" panose="03050502040304050704" pitchFamily="66" charset="0"/>
                <a:sym typeface="Arial"/>
              </a:rPr>
              <a:t>Don’t Forget…</a:t>
            </a:r>
            <a:endParaRPr>
              <a:latin typeface="Dreaming Outloud Script Pro" panose="03050502040304050704" pitchFamily="66" charset="0"/>
              <a:cs typeface="Dreaming Outloud Script Pro" panose="03050502040304050704" pitchFamily="66" charset="0"/>
            </a:endParaRPr>
          </a:p>
        </p:txBody>
      </p:sp>
      <p:sp>
        <p:nvSpPr>
          <p:cNvPr id="98" name="Google Shape;98;p2"/>
          <p:cNvSpPr txBox="1"/>
          <p:nvPr/>
        </p:nvSpPr>
        <p:spPr>
          <a:xfrm>
            <a:off x="768927" y="2381922"/>
            <a:ext cx="10533811" cy="3274160"/>
          </a:xfrm>
          <a:prstGeom prst="rect">
            <a:avLst/>
          </a:prstGeom>
          <a:noFill/>
          <a:ln>
            <a:noFill/>
          </a:ln>
        </p:spPr>
        <p:txBody>
          <a:bodyPr spcFirstLastPara="1" wrap="square" lIns="91425" tIns="45700" rIns="91425" bIns="45700" anchor="b" anchorCtr="0">
            <a:normAutofit fontScale="92500" lnSpcReduction="10000"/>
          </a:bodyPr>
          <a:lstStyle/>
          <a:p>
            <a:pPr marL="857250" indent="-857250">
              <a:lnSpc>
                <a:spcPct val="90000"/>
              </a:lnSpc>
              <a:buClr>
                <a:schemeClr val="dk1"/>
              </a:buClr>
              <a:buSzPct val="100000"/>
              <a:buFont typeface="Arial"/>
              <a:buChar char="•"/>
            </a:pPr>
            <a:r>
              <a:rPr lang="en-US" sz="4000" b="0" i="0" u="none" strike="noStrike" cap="none">
                <a:solidFill>
                  <a:schemeClr val="dk1"/>
                </a:solidFill>
                <a:latin typeface="Century Gothic"/>
                <a:sym typeface="Arial"/>
              </a:rPr>
              <a:t>Make sure you signed the sign-in sheet or signed in using the digital form (QR Code)</a:t>
            </a:r>
            <a:endParaRPr lang="en-US" sz="1000">
              <a:solidFill>
                <a:schemeClr val="dk1"/>
              </a:solidFill>
              <a:latin typeface="Century Gothic"/>
            </a:endParaRPr>
          </a:p>
          <a:p>
            <a:pPr marL="857250" indent="-857250">
              <a:lnSpc>
                <a:spcPct val="90000"/>
              </a:lnSpc>
              <a:buClr>
                <a:schemeClr val="dk1"/>
              </a:buClr>
              <a:buSzPct val="100000"/>
              <a:buFont typeface="Arial"/>
              <a:buChar char="•"/>
            </a:pPr>
            <a:r>
              <a:rPr lang="en-US" sz="4000">
                <a:solidFill>
                  <a:schemeClr val="dk1"/>
                </a:solidFill>
                <a:latin typeface="Century Gothic"/>
              </a:rPr>
              <a:t>A</a:t>
            </a:r>
            <a:r>
              <a:rPr lang="en-US" sz="4000" b="0" i="0" u="none" strike="noStrike" cap="none">
                <a:solidFill>
                  <a:schemeClr val="dk1"/>
                </a:solidFill>
                <a:latin typeface="Century Gothic"/>
                <a:sym typeface="Arial"/>
              </a:rPr>
              <a:t> copy of the 3</a:t>
            </a:r>
            <a:r>
              <a:rPr lang="en-US" sz="4000" b="0" i="0" u="none" strike="noStrike" cap="none" baseline="30000">
                <a:solidFill>
                  <a:schemeClr val="dk1"/>
                </a:solidFill>
                <a:latin typeface="Century Gothic"/>
                <a:sym typeface="Arial"/>
              </a:rPr>
              <a:t>rd</a:t>
            </a:r>
            <a:r>
              <a:rPr lang="en-US" sz="4000" b="0" i="0" u="none" strike="noStrike" cap="none">
                <a:solidFill>
                  <a:schemeClr val="dk1"/>
                </a:solidFill>
                <a:latin typeface="Century Gothic"/>
                <a:sym typeface="Arial"/>
              </a:rPr>
              <a:t> Grade Syllabus</a:t>
            </a:r>
            <a:r>
              <a:rPr lang="en-US" sz="4000">
                <a:solidFill>
                  <a:schemeClr val="dk1"/>
                </a:solidFill>
                <a:latin typeface="Century Gothic"/>
              </a:rPr>
              <a:t> will come home Tuesday</a:t>
            </a:r>
            <a:endParaRPr lang="en-US" sz="1000">
              <a:solidFill>
                <a:schemeClr val="dk1"/>
              </a:solidFill>
              <a:latin typeface="Century Gothic"/>
            </a:endParaRPr>
          </a:p>
          <a:p>
            <a:pPr marL="857250" marR="0" lvl="0" indent="-619125" algn="l" rtl="0">
              <a:lnSpc>
                <a:spcPct val="90000"/>
              </a:lnSpc>
              <a:spcBef>
                <a:spcPts val="0"/>
              </a:spcBef>
              <a:spcAft>
                <a:spcPts val="0"/>
              </a:spcAft>
              <a:buClr>
                <a:schemeClr val="dk1"/>
              </a:buClr>
              <a:buSzPct val="100000"/>
              <a:buFont typeface="Arial"/>
              <a:buNone/>
            </a:pPr>
            <a:endParaRPr sz="4000" b="0" i="0" u="none" strike="noStrike" cap="none">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4000" b="0" i="0" u="none" strike="noStrike" cap="none">
                <a:solidFill>
                  <a:schemeClr val="dk1"/>
                </a:solidFill>
                <a:latin typeface="Century Gothic"/>
                <a:sym typeface="Arial"/>
              </a:rPr>
              <a:t>Leave supplies at your child’s desk</a:t>
            </a:r>
            <a:endParaRPr sz="1000">
              <a:solidFill>
                <a:schemeClr val="dk1"/>
              </a:solidFill>
              <a:latin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0"/>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0"/>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0"/>
          <p:cNvSpPr txBox="1"/>
          <p:nvPr/>
        </p:nvSpPr>
        <p:spPr>
          <a:xfrm>
            <a:off x="3536497" y="448943"/>
            <a:ext cx="5119005" cy="137924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Title I</a:t>
            </a:r>
            <a:endParaRPr>
              <a:latin typeface="Dreaming Outloud Script Pro" panose="03050502040304050704" pitchFamily="66" charset="0"/>
              <a:cs typeface="Dreaming Outloud Script Pro" panose="03050502040304050704" pitchFamily="66" charset="0"/>
            </a:endParaRPr>
          </a:p>
        </p:txBody>
      </p:sp>
      <p:sp>
        <p:nvSpPr>
          <p:cNvPr id="270" name="Google Shape;270;p20"/>
          <p:cNvSpPr txBox="1"/>
          <p:nvPr/>
        </p:nvSpPr>
        <p:spPr>
          <a:xfrm>
            <a:off x="420256" y="1828189"/>
            <a:ext cx="11099299" cy="3997576"/>
          </a:xfrm>
          <a:prstGeom prst="rect">
            <a:avLst/>
          </a:prstGeom>
          <a:noFill/>
          <a:ln>
            <a:noFill/>
          </a:ln>
        </p:spPr>
        <p:txBody>
          <a:bodyPr spcFirstLastPara="1" wrap="square" lIns="91425" tIns="45700" rIns="91425" bIns="45700" anchor="b" anchorCtr="0">
            <a:normAutofit fontScale="40000" lnSpcReduction="20000"/>
          </a:bodyPr>
          <a:lstStyle/>
          <a:p>
            <a:pPr marL="0" marR="0" lvl="0" indent="0" algn="l" rtl="0">
              <a:lnSpc>
                <a:spcPct val="90000"/>
              </a:lnSpc>
              <a:spcBef>
                <a:spcPts val="0"/>
              </a:spcBef>
              <a:spcAft>
                <a:spcPts val="0"/>
              </a:spcAft>
              <a:buClr>
                <a:schemeClr val="dk1"/>
              </a:buClr>
              <a:buSzPct val="100000"/>
              <a:buFont typeface="Calibri"/>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a:solidFill>
                  <a:schemeClr val="dk1"/>
                </a:solidFill>
                <a:latin typeface="Century Gothic" panose="020B0502020202020204" pitchFamily="34" charset="0"/>
                <a:sym typeface="Arial"/>
              </a:rPr>
              <a:t>Freedom Park School is a Title I school. This means we are provided financial assistance through the Every Student Succeeds Act, Part A.</a:t>
            </a:r>
            <a:endParaRPr>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a:solidFill>
                  <a:schemeClr val="dk1"/>
                </a:solidFill>
                <a:latin typeface="Century Gothic" panose="020B0502020202020204" pitchFamily="34" charset="0"/>
                <a:sym typeface="Arial"/>
              </a:rPr>
              <a:t>Its overall purpose is to ensure that all students have a fair and equal opportunity to obtain a high-quality education and reach, at a minimum, proficiency on state assessments (i.e. GA Milestones, End-of-Course, etc.), as well as involve parents in their child's education.</a:t>
            </a:r>
            <a:endParaRPr>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a:solidFill>
                  <a:schemeClr val="dk1"/>
                </a:solidFill>
                <a:latin typeface="Century Gothic" panose="020B0502020202020204" pitchFamily="34" charset="0"/>
                <a:sym typeface="Arial"/>
              </a:rPr>
              <a:t>There will be an upcoming Title I Annual Parent Meeting which will outline parent involvement opportunities - you will be sent meeting information via FPS's ClassDojo account later in the school year.</a:t>
            </a:r>
            <a:endParaRPr>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1"/>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21"/>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1"/>
          <p:cNvSpPr txBox="1"/>
          <p:nvPr/>
        </p:nvSpPr>
        <p:spPr>
          <a:xfrm>
            <a:off x="943230" y="651161"/>
            <a:ext cx="10342486" cy="100977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5400">
                <a:solidFill>
                  <a:schemeClr val="lt1"/>
                </a:solidFill>
                <a:latin typeface="Dreaming Outloud Script Pro" panose="03050502040304050704" pitchFamily="66" charset="0"/>
                <a:cs typeface="Dreaming Outloud Script Pro" panose="03050502040304050704" pitchFamily="66" charset="0"/>
                <a:sym typeface="Arial"/>
              </a:rPr>
              <a:t>Infinite Campus Parent Portal</a:t>
            </a:r>
            <a:endParaRPr sz="1100">
              <a:latin typeface="Dreaming Outloud Script Pro" panose="03050502040304050704" pitchFamily="66" charset="0"/>
              <a:cs typeface="Dreaming Outloud Script Pro" panose="03050502040304050704" pitchFamily="66" charset="0"/>
            </a:endParaRPr>
          </a:p>
        </p:txBody>
      </p:sp>
      <p:sp>
        <p:nvSpPr>
          <p:cNvPr id="279" name="Google Shape;279;p21"/>
          <p:cNvSpPr txBox="1"/>
          <p:nvPr/>
        </p:nvSpPr>
        <p:spPr>
          <a:xfrm>
            <a:off x="613771" y="1984210"/>
            <a:ext cx="10838424" cy="4105872"/>
          </a:xfrm>
          <a:prstGeom prst="rect">
            <a:avLst/>
          </a:prstGeom>
          <a:noFill/>
          <a:ln>
            <a:noFill/>
          </a:ln>
        </p:spPr>
        <p:txBody>
          <a:bodyPr spcFirstLastPara="1" wrap="square" lIns="91425" tIns="45700" rIns="91425" bIns="45700" anchor="b" anchorCtr="0">
            <a:normAutofit fontScale="92500" lnSpcReduction="20000"/>
          </a:bodyPr>
          <a:lstStyle/>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Infinite Campus is the platform Richmond County uses for student grades</a:t>
            </a:r>
            <a:endParaRPr sz="1600">
              <a:solidFill>
                <a:schemeClr val="dk1"/>
              </a:solidFill>
              <a:latin typeface="Century Gothic"/>
            </a:endParaRPr>
          </a:p>
          <a:p>
            <a:pPr marL="342900" marR="0" lvl="0" indent="-190500" algn="l" rtl="0">
              <a:lnSpc>
                <a:spcPct val="90000"/>
              </a:lnSpc>
              <a:spcBef>
                <a:spcPts val="0"/>
              </a:spcBef>
              <a:spcAft>
                <a:spcPts val="0"/>
              </a:spcAft>
              <a:buClr>
                <a:schemeClr val="dk1"/>
              </a:buClr>
              <a:buSzPts val="2400"/>
              <a:buFont typeface="Arial"/>
              <a:buNone/>
            </a:pPr>
            <a:endParaRPr sz="28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Parents can access and view their child’s grades and get alerts when grades have been entered.</a:t>
            </a:r>
            <a:endParaRPr sz="1600">
              <a:solidFill>
                <a:schemeClr val="dk1"/>
              </a:solidFill>
              <a:latin typeface="Century Gothic"/>
            </a:endParaRPr>
          </a:p>
          <a:p>
            <a:pPr marL="342900" marR="0" lvl="0" indent="-190500" algn="l" rtl="0">
              <a:lnSpc>
                <a:spcPct val="90000"/>
              </a:lnSpc>
              <a:spcBef>
                <a:spcPts val="0"/>
              </a:spcBef>
              <a:spcAft>
                <a:spcPts val="0"/>
              </a:spcAft>
              <a:buClr>
                <a:schemeClr val="dk1"/>
              </a:buClr>
              <a:buSzPts val="2400"/>
              <a:buFont typeface="Arial"/>
              <a:buNone/>
            </a:pPr>
            <a:endParaRPr sz="28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b="1">
                <a:solidFill>
                  <a:schemeClr val="dk1"/>
                </a:solidFill>
                <a:latin typeface="Century Gothic"/>
                <a:sym typeface="Arial"/>
              </a:rPr>
              <a:t>Parent Portal Sign-Up Directions </a:t>
            </a:r>
            <a:r>
              <a:rPr lang="en-US" sz="2800">
                <a:solidFill>
                  <a:schemeClr val="dk1"/>
                </a:solidFill>
                <a:latin typeface="Century Gothic"/>
                <a:sym typeface="Arial"/>
              </a:rPr>
              <a:t>– Click </a:t>
            </a:r>
            <a:r>
              <a:rPr lang="en-US" sz="2800" u="sng">
                <a:solidFill>
                  <a:schemeClr val="dk1"/>
                </a:solidFill>
                <a:latin typeface="Century Gothic"/>
                <a:sym typeface="Arial"/>
                <a:hlinkClick r:id="rId3">
                  <a:extLst>
                    <a:ext uri="{A12FA001-AC4F-418D-AE19-62706E023703}">
                      <ahyp:hlinkClr xmlns:ahyp="http://schemas.microsoft.com/office/drawing/2018/hyperlinkcolor" val="tx"/>
                    </a:ext>
                  </a:extLst>
                </a:hlinkClick>
              </a:rPr>
              <a:t>HERE</a:t>
            </a:r>
            <a:endParaRPr sz="2800">
              <a:solidFill>
                <a:schemeClr val="dk1"/>
              </a:solidFill>
              <a:latin typeface="Century Gothic"/>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Parent Portal Sign-Up and troubleshooting on RC site – Click </a:t>
            </a:r>
            <a:r>
              <a:rPr lang="en-US" sz="2800" u="sng">
                <a:solidFill>
                  <a:schemeClr val="dk1"/>
                </a:solidFill>
                <a:latin typeface="Century Gothic"/>
                <a:sym typeface="Arial"/>
                <a:hlinkClick r:id="rId4">
                  <a:extLst>
                    <a:ext uri="{A12FA001-AC4F-418D-AE19-62706E023703}">
                      <ahyp:hlinkClr xmlns:ahyp="http://schemas.microsoft.com/office/drawing/2018/hyperlinkcolor" val="tx"/>
                    </a:ext>
                  </a:extLst>
                </a:hlinkClick>
              </a:rPr>
              <a:t>HERE</a:t>
            </a:r>
            <a:endParaRPr sz="2800">
              <a:solidFill>
                <a:schemeClr val="dk1"/>
              </a:solidFill>
              <a:latin typeface="Century Gothic"/>
              <a:sym typeface="Arial"/>
            </a:endParaRPr>
          </a:p>
          <a:p>
            <a:pPr marL="342900" marR="0" lvl="0" indent="-190500" algn="l" rtl="0">
              <a:lnSpc>
                <a:spcPct val="90000"/>
              </a:lnSpc>
              <a:spcBef>
                <a:spcPts val="0"/>
              </a:spcBef>
              <a:spcAft>
                <a:spcPts val="0"/>
              </a:spcAft>
              <a:buClr>
                <a:schemeClr val="dk1"/>
              </a:buClr>
              <a:buSzPts val="2400"/>
              <a:buFont typeface="Arial"/>
              <a:buNone/>
            </a:pPr>
            <a:endParaRPr sz="28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rgbClr val="FF0000"/>
              </a:buClr>
              <a:buSzPts val="2400"/>
              <a:buFont typeface="Arial"/>
              <a:buChar char="•"/>
            </a:pPr>
            <a:r>
              <a:rPr lang="en-US" sz="2800" b="1">
                <a:solidFill>
                  <a:srgbClr val="FF0000"/>
                </a:solidFill>
                <a:latin typeface="Century Gothic"/>
                <a:sym typeface="Arial"/>
              </a:rPr>
              <a:t>Sign-up today using one of the laptops in Ms. Beard’s room (Rm. 305)</a:t>
            </a:r>
            <a:endParaRPr sz="1600">
              <a:latin typeface="Century Gothic"/>
            </a:endParaRPr>
          </a:p>
          <a:p>
            <a:pPr marL="800100" marR="0" lvl="1" indent="-342900" algn="l" rtl="0">
              <a:spcBef>
                <a:spcPts val="0"/>
              </a:spcBef>
              <a:spcAft>
                <a:spcPts val="0"/>
              </a:spcAft>
              <a:buClr>
                <a:schemeClr val="dk1"/>
              </a:buClr>
              <a:buSzPts val="2400"/>
              <a:buFont typeface="Arial"/>
              <a:buChar char="•"/>
            </a:pPr>
            <a:r>
              <a:rPr lang="en-US" sz="2800" b="1" i="0" u="none" strike="noStrike" cap="none">
                <a:solidFill>
                  <a:schemeClr val="dk1"/>
                </a:solidFill>
                <a:latin typeface="Century Gothic"/>
                <a:sym typeface="Arial"/>
              </a:rPr>
              <a:t>You MUST have your child’s Social Security number in order to sign-up</a:t>
            </a:r>
            <a:r>
              <a:rPr lang="en-US" sz="2800" b="1">
                <a:solidFill>
                  <a:schemeClr val="dk1"/>
                </a:solidFill>
                <a:latin typeface="Century Gothic"/>
              </a:rPr>
              <a:t>.</a:t>
            </a:r>
            <a:endParaRPr sz="1600">
              <a:solidFill>
                <a:schemeClr val="dk1"/>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3"/>
          <p:cNvSpPr/>
          <p:nvPr/>
        </p:nvSpPr>
        <p:spPr>
          <a:xfrm>
            <a:off x="350982" y="342127"/>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Burton</a:t>
            </a:r>
            <a:endParaRPr lang="en-US" sz="1800" b="0" i="0" u="none" strike="noStrike">
              <a:effectLst/>
              <a:latin typeface="Arial" panose="020B0604020202020204" pitchFamily="34" charset="0"/>
            </a:endParaRPr>
          </a:p>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HR </a:t>
            </a:r>
            <a:endParaRPr lang="en-US" sz="1800" b="0" i="0" u="none" strike="noStrike">
              <a:effectLst/>
              <a:latin typeface="Arial" panose="020B0604020202020204" pitchFamily="34" charset="0"/>
            </a:endParaRPr>
          </a:p>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Hastings</a:t>
            </a:r>
            <a:endParaRPr lang="en-US" sz="1800" b="0" i="0" u="none" strike="noStrike">
              <a:effectLst/>
              <a:latin typeface="Arial" panose="020B0604020202020204" pitchFamily="34" charset="0"/>
            </a:endParaRPr>
          </a:p>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HR</a:t>
            </a:r>
            <a:endParaRPr lang="en-US" sz="1800" b="0" i="0" u="none" strike="noStrike">
              <a:effectLst/>
              <a:latin typeface="Arial" panose="020B0604020202020204" pitchFamily="34" charset="0"/>
            </a:endParaRPr>
          </a:p>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Sergio HR</a:t>
            </a:r>
            <a:endParaRPr lang="en-US" sz="1800" b="0" i="0" u="none" strike="noStrike">
              <a:effectLst/>
              <a:latin typeface="Arial" panose="020B0604020202020204" pitchFamily="34" charset="0"/>
            </a:endParaRPr>
          </a:p>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Beard</a:t>
            </a:r>
            <a:endParaRPr lang="en-US" sz="1800" b="0" i="0" u="none" strike="noStrike">
              <a:effectLst/>
              <a:latin typeface="Arial" panose="020B0604020202020204" pitchFamily="34" charset="0"/>
            </a:endParaRPr>
          </a:p>
          <a:p>
            <a:pPr marL="0" marR="0" indent="0" algn="l" rtl="0" fontAlgn="t">
              <a:spcBef>
                <a:spcPts val="0"/>
              </a:spcBef>
              <a:spcAft>
                <a:spcPts val="0"/>
              </a:spcAft>
            </a:pPr>
            <a:r>
              <a:rPr lang="en-US" sz="18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rPr>
              <a:t>HR </a:t>
            </a:r>
            <a:endParaRPr lang="en-US" sz="1800" b="0" i="0" u="none" strike="noStrike">
              <a:effectLst/>
              <a:latin typeface="Arial" panose="020B0604020202020204" pitchFamily="34" charset="0"/>
            </a:endParaRPr>
          </a:p>
        </p:txBody>
      </p:sp>
      <p:sp>
        <p:nvSpPr>
          <p:cNvPr id="200" name="Google Shape;200;p13"/>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3"/>
          <p:cNvSpPr txBox="1"/>
          <p:nvPr/>
        </p:nvSpPr>
        <p:spPr>
          <a:xfrm>
            <a:off x="2353949" y="653183"/>
            <a:ext cx="7484102" cy="113805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Grading</a:t>
            </a:r>
            <a:endParaRPr>
              <a:latin typeface="Dreaming Outloud Script Pro" panose="03050502040304050704" pitchFamily="66" charset="0"/>
              <a:cs typeface="Dreaming Outloud Script Pro" panose="03050502040304050704" pitchFamily="66" charset="0"/>
            </a:endParaRPr>
          </a:p>
        </p:txBody>
      </p:sp>
      <p:sp>
        <p:nvSpPr>
          <p:cNvPr id="202" name="Google Shape;202;p13"/>
          <p:cNvSpPr txBox="1"/>
          <p:nvPr/>
        </p:nvSpPr>
        <p:spPr>
          <a:xfrm>
            <a:off x="476460" y="1894931"/>
            <a:ext cx="11276025" cy="1138051"/>
          </a:xfrm>
          <a:prstGeom prst="rect">
            <a:avLst/>
          </a:prstGeom>
          <a:noFill/>
          <a:ln>
            <a:noFill/>
          </a:ln>
        </p:spPr>
        <p:txBody>
          <a:bodyPr spcFirstLastPara="1" wrap="square" lIns="91425" tIns="45700" rIns="91425" bIns="45700" anchor="b" anchorCtr="0">
            <a:normAutofit/>
          </a:bodyPr>
          <a:lstStyle/>
          <a:p>
            <a:pPr marR="0" lvl="0" algn="l" rtl="0">
              <a:lnSpc>
                <a:spcPct val="90000"/>
              </a:lnSpc>
              <a:spcBef>
                <a:spcPts val="0"/>
              </a:spcBef>
              <a:spcAft>
                <a:spcPts val="0"/>
              </a:spcAft>
              <a:buClr>
                <a:schemeClr val="dk1"/>
              </a:buClr>
              <a:buSzPts val="2400"/>
            </a:pPr>
            <a:endParaRPr lang="en-US"/>
          </a:p>
          <a:p>
            <a:pPr marL="857250" marR="0" lvl="0" indent="-857250" algn="l" rtl="0">
              <a:lnSpc>
                <a:spcPct val="90000"/>
              </a:lnSpc>
              <a:spcBef>
                <a:spcPts val="0"/>
              </a:spcBef>
              <a:spcAft>
                <a:spcPts val="0"/>
              </a:spcAft>
              <a:buClr>
                <a:schemeClr val="dk1"/>
              </a:buClr>
              <a:buSzPts val="2400"/>
              <a:buFont typeface="Arial"/>
              <a:buChar char="•"/>
            </a:pPr>
            <a:endParaRPr/>
          </a:p>
        </p:txBody>
      </p:sp>
      <p:sp>
        <p:nvSpPr>
          <p:cNvPr id="2" name="Google Shape;193;p12">
            <a:extLst>
              <a:ext uri="{FF2B5EF4-FFF2-40B4-BE49-F238E27FC236}">
                <a16:creationId xmlns:a16="http://schemas.microsoft.com/office/drawing/2014/main" id="{E5C09F97-E3F5-71E6-3E1C-A8BED8B8BEA5}"/>
              </a:ext>
            </a:extLst>
          </p:cNvPr>
          <p:cNvSpPr txBox="1"/>
          <p:nvPr/>
        </p:nvSpPr>
        <p:spPr>
          <a:xfrm>
            <a:off x="389291" y="1158578"/>
            <a:ext cx="3726001" cy="5298784"/>
          </a:xfrm>
          <a:prstGeom prst="rect">
            <a:avLst/>
          </a:prstGeom>
          <a:noFill/>
          <a:ln>
            <a:noFill/>
          </a:ln>
        </p:spPr>
        <p:txBody>
          <a:bodyPr spcFirstLastPara="1" wrap="square" lIns="91425" tIns="45700" rIns="91425" bIns="45700" anchor="b" anchorCtr="0">
            <a:normAutofit fontScale="62500" lnSpcReduction="20000"/>
          </a:bodyPr>
          <a:lstStyle/>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rPr>
              <a:t>In the RCSS, 3</a:t>
            </a:r>
            <a:r>
              <a:rPr lang="en-US" sz="2400" baseline="30000">
                <a:solidFill>
                  <a:schemeClr val="dk1"/>
                </a:solidFill>
                <a:latin typeface="Century Gothic" panose="020B0502020202020204" pitchFamily="34" charset="0"/>
              </a:rPr>
              <a:t>rd</a:t>
            </a:r>
            <a:r>
              <a:rPr lang="en-US" sz="2400">
                <a:solidFill>
                  <a:schemeClr val="dk1"/>
                </a:solidFill>
                <a:latin typeface="Century Gothic" panose="020B0502020202020204" pitchFamily="34" charset="0"/>
              </a:rPr>
              <a:t> grade uses Standards Based Grading. Students are graded on a scale of 1-4</a:t>
            </a:r>
          </a:p>
          <a:p>
            <a:pPr marR="0" lvl="0" algn="l" rtl="0">
              <a:lnSpc>
                <a:spcPct val="90000"/>
              </a:lnSpc>
              <a:spcBef>
                <a:spcPts val="0"/>
              </a:spcBef>
              <a:spcAft>
                <a:spcPts val="0"/>
              </a:spcAft>
              <a:buClr>
                <a:schemeClr val="dk1"/>
              </a:buClr>
              <a:buSzPts val="2400"/>
            </a:pPr>
            <a:endParaRPr lang="en-US" sz="2400">
              <a:solidFill>
                <a:schemeClr val="dk1"/>
              </a:solidFill>
              <a:latin typeface="Century Gothic" panose="020B0502020202020204" pitchFamily="34" charset="0"/>
            </a:endParaRPr>
          </a:p>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rPr>
              <a:t>Some standards have multiple parts to them. For these standards, students will not be able to score a 3 or 4 until the entire standard has been taught. You will see this on your child’s graded papers (score might say 2/2 meaning the highest score could only be a 2)</a:t>
            </a:r>
          </a:p>
          <a:p>
            <a:pPr marR="0" lvl="0" algn="l" rtl="0">
              <a:lnSpc>
                <a:spcPct val="90000"/>
              </a:lnSpc>
              <a:spcBef>
                <a:spcPts val="0"/>
              </a:spcBef>
              <a:spcAft>
                <a:spcPts val="0"/>
              </a:spcAft>
              <a:buClr>
                <a:schemeClr val="dk1"/>
              </a:buClr>
              <a:buSzPts val="2400"/>
            </a:pPr>
            <a:endParaRPr lang="en-US" sz="2400">
              <a:solidFill>
                <a:schemeClr val="dk1"/>
              </a:solidFill>
              <a:latin typeface="Century Gothic" panose="020B0502020202020204" pitchFamily="34" charset="0"/>
            </a:endParaRPr>
          </a:p>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rPr>
              <a:t>Students cannot receive a score of 4 until they consistently show mastery of that standard with zero teacher support over an extended period of time.</a:t>
            </a:r>
          </a:p>
          <a:p>
            <a:pPr marR="0" lvl="0" algn="l" rtl="0">
              <a:lnSpc>
                <a:spcPct val="90000"/>
              </a:lnSpc>
              <a:spcBef>
                <a:spcPts val="0"/>
              </a:spcBef>
              <a:spcAft>
                <a:spcPts val="0"/>
              </a:spcAft>
              <a:buClr>
                <a:schemeClr val="dk1"/>
              </a:buClr>
              <a:buSzPts val="2400"/>
            </a:pPr>
            <a:endParaRPr lang="en-US" sz="2400">
              <a:solidFill>
                <a:schemeClr val="dk1"/>
              </a:solidFill>
              <a:latin typeface="Century Gothic" panose="020B0502020202020204" pitchFamily="34" charset="0"/>
            </a:endParaRPr>
          </a:p>
          <a:p>
            <a:pPr marL="342900" marR="0" lvl="0" indent="-34290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panose="020B0502020202020204" pitchFamily="34" charset="0"/>
              </a:rPr>
              <a:t>Graded papers will be sent home periodically</a:t>
            </a:r>
          </a:p>
          <a:p>
            <a:pPr marL="342900" marR="0" lvl="0" indent="-342900" algn="l" rtl="0">
              <a:lnSpc>
                <a:spcPct val="90000"/>
              </a:lnSpc>
              <a:spcBef>
                <a:spcPts val="0"/>
              </a:spcBef>
              <a:spcAft>
                <a:spcPts val="0"/>
              </a:spcAft>
              <a:buClr>
                <a:schemeClr val="dk1"/>
              </a:buClr>
              <a:buSzPts val="2400"/>
              <a:buFont typeface="Arial"/>
              <a:buChar char="•"/>
            </a:pPr>
            <a:endParaRPr lang="en-US" sz="2400">
              <a:solidFill>
                <a:schemeClr val="dk1"/>
              </a:solidFill>
              <a:latin typeface="Century Gothic" panose="020B0502020202020204" pitchFamily="34" charset="0"/>
            </a:endParaRPr>
          </a:p>
          <a:p>
            <a:pPr marL="342900" marR="0" lvl="0" indent="-342900" algn="l" rtl="0">
              <a:lnSpc>
                <a:spcPct val="90000"/>
              </a:lnSpc>
              <a:spcBef>
                <a:spcPts val="0"/>
              </a:spcBef>
              <a:spcAft>
                <a:spcPts val="0"/>
              </a:spcAft>
              <a:buClr>
                <a:schemeClr val="dk1"/>
              </a:buClr>
              <a:buSzPts val="2400"/>
              <a:buFont typeface="Arial"/>
              <a:buChar char="•"/>
            </a:pPr>
            <a:r>
              <a:rPr lang="en-US" sz="2400" b="1">
                <a:solidFill>
                  <a:schemeClr val="dk1"/>
                </a:solidFill>
                <a:latin typeface="Century Gothic" panose="020B0502020202020204" pitchFamily="34" charset="0"/>
              </a:rPr>
              <a:t>RCSS Standards Based Grading Guides for Parents: </a:t>
            </a:r>
            <a:r>
              <a:rPr lang="en-US" sz="2400">
                <a:solidFill>
                  <a:schemeClr val="dk1"/>
                </a:solidFill>
                <a:latin typeface="Century Gothic" panose="020B0502020202020204" pitchFamily="34" charset="0"/>
                <a:hlinkClick r:id="rId3"/>
              </a:rPr>
              <a:t>https://www.rcboe.org/Page/46988</a:t>
            </a:r>
            <a:endParaRPr lang="en-US" sz="2400">
              <a:solidFill>
                <a:schemeClr val="dk1"/>
              </a:solidFill>
              <a:latin typeface="Century Gothic" panose="020B0502020202020204" pitchFamily="34" charset="0"/>
            </a:endParaRPr>
          </a:p>
          <a:p>
            <a:pPr marR="0" lvl="0" algn="l" rtl="0">
              <a:lnSpc>
                <a:spcPct val="90000"/>
              </a:lnSpc>
              <a:spcBef>
                <a:spcPts val="0"/>
              </a:spcBef>
              <a:spcAft>
                <a:spcPts val="0"/>
              </a:spcAft>
              <a:buClr>
                <a:schemeClr val="dk1"/>
              </a:buClr>
              <a:buSzPts val="2400"/>
            </a:pPr>
            <a:endParaRPr lang="en-US" sz="2400">
              <a:solidFill>
                <a:schemeClr val="dk1"/>
              </a:solidFill>
              <a:latin typeface="Century Gothic" panose="020B0502020202020204" pitchFamily="34" charset="0"/>
            </a:endParaRPr>
          </a:p>
        </p:txBody>
      </p:sp>
      <p:pic>
        <p:nvPicPr>
          <p:cNvPr id="5" name="Picture 4">
            <a:extLst>
              <a:ext uri="{FF2B5EF4-FFF2-40B4-BE49-F238E27FC236}">
                <a16:creationId xmlns:a16="http://schemas.microsoft.com/office/drawing/2014/main" id="{AA928476-365F-B9D7-C344-366D1493BA6E}"/>
              </a:ext>
            </a:extLst>
          </p:cNvPr>
          <p:cNvPicPr>
            <a:picLocks noChangeAspect="1"/>
          </p:cNvPicPr>
          <p:nvPr/>
        </p:nvPicPr>
        <p:blipFill>
          <a:blip r:embed="rId4"/>
          <a:stretch>
            <a:fillRect/>
          </a:stretch>
        </p:blipFill>
        <p:spPr>
          <a:xfrm>
            <a:off x="4282419" y="1952560"/>
            <a:ext cx="7428418" cy="4309915"/>
          </a:xfrm>
          <a:prstGeom prst="rect">
            <a:avLst/>
          </a:prstGeom>
        </p:spPr>
      </p:pic>
    </p:spTree>
    <p:extLst>
      <p:ext uri="{BB962C8B-B14F-4D97-AF65-F5344CB8AC3E}">
        <p14:creationId xmlns:p14="http://schemas.microsoft.com/office/powerpoint/2010/main" val="172694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4"/>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4"/>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4"/>
          <p:cNvSpPr txBox="1"/>
          <p:nvPr/>
        </p:nvSpPr>
        <p:spPr>
          <a:xfrm>
            <a:off x="1433207" y="323273"/>
            <a:ext cx="9614449" cy="133631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5400">
                <a:solidFill>
                  <a:schemeClr val="lt1"/>
                </a:solidFill>
                <a:latin typeface="Dreaming Outloud Script Pro" panose="03050502040304050704" pitchFamily="66" charset="0"/>
                <a:cs typeface="Dreaming Outloud Script Pro" panose="03050502040304050704" pitchFamily="66" charset="0"/>
                <a:sym typeface="Arial"/>
              </a:rPr>
              <a:t>What will my child learn?</a:t>
            </a:r>
            <a:endParaRPr sz="1050">
              <a:latin typeface="Dreaming Outloud Script Pro" panose="03050502040304050704" pitchFamily="66" charset="0"/>
              <a:cs typeface="Dreaming Outloud Script Pro" panose="03050502040304050704" pitchFamily="66" charset="0"/>
            </a:endParaRPr>
          </a:p>
        </p:txBody>
      </p:sp>
      <p:sp>
        <p:nvSpPr>
          <p:cNvPr id="306" name="Google Shape;306;p24"/>
          <p:cNvSpPr txBox="1"/>
          <p:nvPr/>
        </p:nvSpPr>
        <p:spPr>
          <a:xfrm>
            <a:off x="602901" y="1544180"/>
            <a:ext cx="11275063" cy="4931274"/>
          </a:xfrm>
          <a:prstGeom prst="rect">
            <a:avLst/>
          </a:prstGeom>
          <a:noFill/>
          <a:ln>
            <a:noFill/>
          </a:ln>
        </p:spPr>
        <p:txBody>
          <a:bodyPr spcFirstLastPara="1" wrap="square" lIns="91425" tIns="45700" rIns="91425" bIns="45700" anchor="b" anchorCtr="0">
            <a:normAutofit fontScale="40000" lnSpcReduction="20000"/>
          </a:bodyPr>
          <a:lstStyle/>
          <a:p>
            <a:pPr marL="857250" marR="0" lvl="0" indent="-857250" algn="l" rtl="0">
              <a:lnSpc>
                <a:spcPct val="90000"/>
              </a:lnSpc>
              <a:spcBef>
                <a:spcPts val="0"/>
              </a:spcBef>
              <a:spcAft>
                <a:spcPts val="0"/>
              </a:spcAft>
              <a:buClr>
                <a:schemeClr val="dk1"/>
              </a:buClr>
              <a:buSzPct val="100000"/>
              <a:buFont typeface="Arial"/>
              <a:buChar char="•"/>
            </a:pPr>
            <a:r>
              <a:rPr lang="en-US" sz="6000" u="sng">
                <a:solidFill>
                  <a:schemeClr val="dk1"/>
                </a:solidFill>
                <a:latin typeface="Century Gothic"/>
                <a:sym typeface="Arial"/>
              </a:rPr>
              <a:t>See the Third Grade Syllabus</a:t>
            </a:r>
            <a:endParaRPr>
              <a:solidFill>
                <a:schemeClr val="dk1"/>
              </a:solidFill>
              <a:latin typeface="Century Gothic"/>
            </a:endParaRPr>
          </a:p>
          <a:p>
            <a:pPr marL="857250" marR="0" lvl="0" indent="-704850" algn="l" rtl="0">
              <a:lnSpc>
                <a:spcPct val="90000"/>
              </a:lnSpc>
              <a:spcBef>
                <a:spcPts val="0"/>
              </a:spcBef>
              <a:spcAft>
                <a:spcPts val="0"/>
              </a:spcAft>
              <a:buClr>
                <a:schemeClr val="dk1"/>
              </a:buClr>
              <a:buSzPct val="100000"/>
              <a:buFont typeface="Arial"/>
              <a:buNone/>
            </a:pPr>
            <a:endParaRPr sz="6000" u="sng">
              <a:solidFill>
                <a:schemeClr val="dk1"/>
              </a:solidFill>
              <a:latin typeface="Century Gothic" panose="020B0502020202020204" pitchFamily="34" charset="0"/>
              <a:sym typeface="Arial"/>
            </a:endParaRPr>
          </a:p>
          <a:p>
            <a:pPr marL="857250" indent="-857250">
              <a:lnSpc>
                <a:spcPct val="90000"/>
              </a:lnSpc>
              <a:buClr>
                <a:schemeClr val="dk1"/>
              </a:buClr>
              <a:buSzPct val="100000"/>
              <a:buFont typeface="Arial"/>
              <a:buChar char="•"/>
            </a:pPr>
            <a:r>
              <a:rPr lang="en-US" sz="6000" b="1">
                <a:solidFill>
                  <a:schemeClr val="dk1"/>
                </a:solidFill>
                <a:latin typeface="Century Gothic"/>
                <a:sym typeface="Arial"/>
              </a:rPr>
              <a:t>ELA (Writing): </a:t>
            </a:r>
            <a:r>
              <a:rPr lang="en-US" sz="6000">
                <a:solidFill>
                  <a:schemeClr val="dk1"/>
                </a:solidFill>
                <a:latin typeface="Century Gothic"/>
              </a:rPr>
              <a:t>(Style and Structure)</a:t>
            </a:r>
            <a:r>
              <a:rPr lang="en-US" sz="6000" b="1">
                <a:solidFill>
                  <a:schemeClr val="dk1"/>
                </a:solidFill>
                <a:latin typeface="Century Gothic"/>
              </a:rPr>
              <a:t> </a:t>
            </a:r>
            <a:r>
              <a:rPr lang="en-US" sz="6000">
                <a:solidFill>
                  <a:schemeClr val="dk1"/>
                </a:solidFill>
                <a:latin typeface="Century Gothic"/>
              </a:rPr>
              <a:t>Writing</a:t>
            </a:r>
            <a:r>
              <a:rPr lang="en-US" sz="6000">
                <a:solidFill>
                  <a:schemeClr val="dk1"/>
                </a:solidFill>
                <a:latin typeface="Century Gothic"/>
                <a:sym typeface="Arial"/>
              </a:rPr>
              <a:t> </a:t>
            </a:r>
            <a:r>
              <a:rPr lang="en-US" sz="6000">
                <a:solidFill>
                  <a:schemeClr val="dk1"/>
                </a:solidFill>
                <a:latin typeface="Century Gothic"/>
              </a:rPr>
              <a:t>genres</a:t>
            </a:r>
            <a:r>
              <a:rPr lang="en-US" sz="6000">
                <a:solidFill>
                  <a:schemeClr val="dk1"/>
                </a:solidFill>
                <a:latin typeface="Century Gothic"/>
                <a:sym typeface="Arial"/>
              </a:rPr>
              <a:t> to include Narrative, Informational, and Opinion/Argumentative as well as </a:t>
            </a:r>
            <a:r>
              <a:rPr lang="en-US" sz="6000">
                <a:solidFill>
                  <a:schemeClr val="dk1"/>
                </a:solidFill>
                <a:latin typeface="Century Gothic"/>
              </a:rPr>
              <a:t>figurative language, grammar, usage, and mechanics (GUM)</a:t>
            </a:r>
            <a:endParaRPr>
              <a:solidFill>
                <a:schemeClr val="dk1"/>
              </a:solidFill>
              <a:latin typeface="Century Gothic"/>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indent="-857250">
              <a:lnSpc>
                <a:spcPct val="90000"/>
              </a:lnSpc>
              <a:buClr>
                <a:schemeClr val="dk1"/>
              </a:buClr>
              <a:buSzPct val="100000"/>
              <a:buFont typeface="Arial"/>
              <a:buChar char="•"/>
            </a:pPr>
            <a:r>
              <a:rPr lang="en-US" sz="6000" b="1">
                <a:solidFill>
                  <a:schemeClr val="dk1"/>
                </a:solidFill>
                <a:latin typeface="Century Gothic"/>
                <a:sym typeface="Arial"/>
              </a:rPr>
              <a:t>ELA (Reading): </a:t>
            </a:r>
            <a:r>
              <a:rPr lang="en-US" sz="6000">
                <a:solidFill>
                  <a:schemeClr val="dk1"/>
                </a:solidFill>
                <a:latin typeface="Century Gothic"/>
              </a:rPr>
              <a:t>Phonics/Fundations,</a:t>
            </a:r>
            <a:r>
              <a:rPr lang="en-US" sz="6000">
                <a:solidFill>
                  <a:schemeClr val="dk1"/>
                </a:solidFill>
                <a:latin typeface="Century Gothic"/>
                <a:sym typeface="Arial"/>
              </a:rPr>
              <a:t> </a:t>
            </a:r>
            <a:r>
              <a:rPr lang="en-US" sz="6000">
                <a:solidFill>
                  <a:schemeClr val="dk1"/>
                </a:solidFill>
                <a:latin typeface="Century Gothic"/>
              </a:rPr>
              <a:t>context (</a:t>
            </a:r>
            <a:r>
              <a:rPr lang="en-US" sz="6000">
                <a:solidFill>
                  <a:schemeClr val="dk1"/>
                </a:solidFill>
                <a:latin typeface="Century Gothic"/>
                <a:sym typeface="Arial"/>
              </a:rPr>
              <a:t>text features,</a:t>
            </a:r>
            <a:r>
              <a:rPr lang="en-US" sz="6000">
                <a:solidFill>
                  <a:schemeClr val="dk1"/>
                </a:solidFill>
                <a:latin typeface="Century Gothic"/>
              </a:rPr>
              <a:t> describing different perspectives</a:t>
            </a:r>
            <a:r>
              <a:rPr lang="en-US" sz="6000">
                <a:solidFill>
                  <a:schemeClr val="dk1"/>
                </a:solidFill>
                <a:latin typeface="Century Gothic"/>
                <a:sym typeface="Arial"/>
              </a:rPr>
              <a:t>, </a:t>
            </a:r>
            <a:r>
              <a:rPr lang="en-US" sz="6000">
                <a:solidFill>
                  <a:schemeClr val="dk1"/>
                </a:solidFill>
                <a:latin typeface="Century Gothic"/>
              </a:rPr>
              <a:t>interpreting</a:t>
            </a:r>
            <a:r>
              <a:rPr lang="en-US" sz="6000">
                <a:solidFill>
                  <a:schemeClr val="dk1"/>
                </a:solidFill>
                <a:latin typeface="Century Gothic"/>
                <a:sym typeface="Arial"/>
              </a:rPr>
              <a:t> </a:t>
            </a:r>
            <a:r>
              <a:rPr lang="en-US" sz="6000">
                <a:solidFill>
                  <a:schemeClr val="dk1"/>
                </a:solidFill>
                <a:latin typeface="Century Gothic"/>
              </a:rPr>
              <a:t>text , general, academic &amp; specialized vocabulary, </a:t>
            </a:r>
            <a:r>
              <a:rPr lang="en-US" sz="6000">
                <a:solidFill>
                  <a:schemeClr val="dk1"/>
                </a:solidFill>
                <a:latin typeface="Century Gothic"/>
                <a:sym typeface="Arial"/>
              </a:rPr>
              <a:t> etc.</a:t>
            </a:r>
            <a:endParaRPr>
              <a:solidFill>
                <a:schemeClr val="dk1"/>
              </a:solidFill>
              <a:latin typeface="Century Gothic"/>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b="1">
                <a:solidFill>
                  <a:schemeClr val="dk1"/>
                </a:solidFill>
                <a:latin typeface="Century Gothic"/>
                <a:sym typeface="Arial"/>
              </a:rPr>
              <a:t>Math: </a:t>
            </a:r>
            <a:r>
              <a:rPr lang="en-US" sz="6000">
                <a:solidFill>
                  <a:schemeClr val="dk1"/>
                </a:solidFill>
                <a:latin typeface="Century Gothic"/>
                <a:sym typeface="Arial"/>
              </a:rPr>
              <a:t>place value, multiplication, division, geometry, algebra, how to answer and respond mathematically </a:t>
            </a:r>
            <a:r>
              <a:rPr lang="en-US" sz="6000">
                <a:solidFill>
                  <a:schemeClr val="dk1"/>
                </a:solidFill>
                <a:latin typeface="Century Gothic"/>
              </a:rPr>
              <a:t>(C.U.B.E.S),</a:t>
            </a:r>
            <a:r>
              <a:rPr lang="en-US" sz="6000">
                <a:solidFill>
                  <a:schemeClr val="dk1"/>
                </a:solidFill>
                <a:latin typeface="Century Gothic"/>
                <a:sym typeface="Arial"/>
              </a:rPr>
              <a:t> etc.</a:t>
            </a:r>
            <a:endParaRPr>
              <a:solidFill>
                <a:schemeClr val="dk1"/>
              </a:solidFill>
              <a:latin typeface="Century Gothic"/>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b="1">
                <a:solidFill>
                  <a:schemeClr val="dk1"/>
                </a:solidFill>
                <a:latin typeface="Century Gothic"/>
                <a:sym typeface="Arial"/>
              </a:rPr>
              <a:t>Social Studies: </a:t>
            </a:r>
            <a:r>
              <a:rPr lang="en-US" sz="6000">
                <a:solidFill>
                  <a:schemeClr val="dk1"/>
                </a:solidFill>
                <a:latin typeface="Century Gothic"/>
                <a:sym typeface="Arial"/>
              </a:rPr>
              <a:t>Native Americans, explorers, government, etc.</a:t>
            </a:r>
            <a:endParaRPr>
              <a:solidFill>
                <a:schemeClr val="dk1"/>
              </a:solidFill>
              <a:latin typeface="Century Gothic"/>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b="1">
                <a:solidFill>
                  <a:schemeClr val="dk1"/>
                </a:solidFill>
                <a:latin typeface="Century Gothic"/>
                <a:sym typeface="Arial"/>
              </a:rPr>
              <a:t>Science: </a:t>
            </a:r>
            <a:r>
              <a:rPr lang="en-US" sz="6000">
                <a:solidFill>
                  <a:schemeClr val="dk1"/>
                </a:solidFill>
                <a:latin typeface="Century Gothic"/>
                <a:sym typeface="Arial"/>
              </a:rPr>
              <a:t>fossils, pollution, heat energy, etc.</a:t>
            </a:r>
            <a:endParaRPr>
              <a:solidFill>
                <a:schemeClr val="dk1"/>
              </a:solidFill>
              <a:latin typeface="Century Gothic"/>
            </a:endParaRPr>
          </a:p>
          <a:p>
            <a:pPr marL="857250" marR="0" lvl="0" indent="-704850"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b="1">
                <a:solidFill>
                  <a:schemeClr val="dk1"/>
                </a:solidFill>
                <a:latin typeface="Century Gothic"/>
                <a:sym typeface="Arial"/>
              </a:rPr>
              <a:t>Health: </a:t>
            </a:r>
            <a:r>
              <a:rPr lang="en-US" sz="6000">
                <a:solidFill>
                  <a:schemeClr val="dk1"/>
                </a:solidFill>
                <a:latin typeface="Century Gothic"/>
                <a:sym typeface="Arial"/>
              </a:rPr>
              <a:t>Disease prevention, healthy habits, etc.</a:t>
            </a:r>
            <a:endParaRPr>
              <a:solidFill>
                <a:schemeClr val="dk1"/>
              </a:solidFill>
              <a:latin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5"/>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5"/>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5"/>
          <p:cNvSpPr txBox="1"/>
          <p:nvPr/>
        </p:nvSpPr>
        <p:spPr>
          <a:xfrm>
            <a:off x="2016303" y="509568"/>
            <a:ext cx="8265611" cy="1138051"/>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Student Responsibilities</a:t>
            </a:r>
            <a:endParaRPr>
              <a:latin typeface="Dreaming Outloud Script Pro" panose="03050502040304050704" pitchFamily="66" charset="0"/>
              <a:cs typeface="Dreaming Outloud Script Pro" panose="03050502040304050704" pitchFamily="66" charset="0"/>
            </a:endParaRPr>
          </a:p>
        </p:txBody>
      </p:sp>
      <p:sp>
        <p:nvSpPr>
          <p:cNvPr id="315" name="Google Shape;315;p25"/>
          <p:cNvSpPr txBox="1"/>
          <p:nvPr/>
        </p:nvSpPr>
        <p:spPr>
          <a:xfrm>
            <a:off x="501954" y="1593817"/>
            <a:ext cx="11457709" cy="4627872"/>
          </a:xfrm>
          <a:prstGeom prst="rect">
            <a:avLst/>
          </a:prstGeom>
          <a:noFill/>
          <a:ln>
            <a:noFill/>
          </a:ln>
        </p:spPr>
        <p:txBody>
          <a:bodyPr spcFirstLastPara="1" wrap="square" lIns="91425" tIns="45700" rIns="91425" bIns="45700" anchor="b" anchorCtr="0">
            <a:normAutofit fontScale="92500" lnSpcReduction="20000"/>
          </a:bodyPr>
          <a:lstStyle/>
          <a:p>
            <a:pPr marR="0" lvl="0" algn="l" rtl="0">
              <a:lnSpc>
                <a:spcPct val="90000"/>
              </a:lnSpc>
              <a:spcBef>
                <a:spcPts val="0"/>
              </a:spcBef>
              <a:spcAft>
                <a:spcPts val="0"/>
              </a:spcAft>
              <a:buClr>
                <a:schemeClr val="dk1"/>
              </a:buClr>
              <a:buSzPct val="100000"/>
            </a:pPr>
            <a:r>
              <a:rPr lang="en-US" sz="2400">
                <a:solidFill>
                  <a:schemeClr val="dk1"/>
                </a:solidFill>
                <a:latin typeface="Century Gothic" panose="020B0502020202020204" pitchFamily="34" charset="0"/>
              </a:rPr>
              <a:t>We will support your child with the following responsibilities:</a:t>
            </a:r>
          </a:p>
          <a:p>
            <a:pPr marR="0" lvl="0" algn="l" rtl="0">
              <a:lnSpc>
                <a:spcPct val="90000"/>
              </a:lnSpc>
              <a:spcBef>
                <a:spcPts val="0"/>
              </a:spcBef>
              <a:spcAft>
                <a:spcPts val="0"/>
              </a:spcAft>
              <a:buClr>
                <a:schemeClr val="dk1"/>
              </a:buClr>
              <a:buSzPct val="100000"/>
            </a:pPr>
            <a:endParaRPr lang="en-US" sz="2400">
              <a:solidFill>
                <a:schemeClr val="dk1"/>
              </a:solidFill>
              <a:latin typeface="Century Gothic" panose="020B0502020202020204" pitchFamily="34" charset="0"/>
            </a:endParaRPr>
          </a:p>
          <a:p>
            <a:pPr marL="857250" marR="0" lvl="0" indent="-857250" algn="l" rtl="0">
              <a:lnSpc>
                <a:spcPct val="90000"/>
              </a:lnSpc>
              <a:spcBef>
                <a:spcPts val="0"/>
              </a:spcBef>
              <a:spcAft>
                <a:spcPts val="0"/>
              </a:spcAft>
              <a:buClr>
                <a:schemeClr val="dk1"/>
              </a:buClr>
              <a:buSzPct val="100000"/>
              <a:buFont typeface="Arial" panose="020B0604020202020204" pitchFamily="34" charset="0"/>
              <a:buChar char="•"/>
            </a:pPr>
            <a:r>
              <a:rPr lang="en-US" sz="2400">
                <a:solidFill>
                  <a:schemeClr val="dk1"/>
                </a:solidFill>
                <a:latin typeface="Century Gothic" panose="020B0502020202020204" pitchFamily="34" charset="0"/>
                <a:sym typeface="Arial"/>
              </a:rPr>
              <a:t>Plan appropriately and learn to balance the increased workload in order to </a:t>
            </a:r>
            <a:r>
              <a:rPr lang="en-US" sz="2400" u="sng">
                <a:solidFill>
                  <a:schemeClr val="dk1"/>
                </a:solidFill>
                <a:latin typeface="Century Gothic" panose="020B0502020202020204" pitchFamily="34" charset="0"/>
                <a:sym typeface="Arial"/>
              </a:rPr>
              <a:t>successfully</a:t>
            </a:r>
            <a:r>
              <a:rPr lang="en-US" sz="2400">
                <a:solidFill>
                  <a:schemeClr val="dk1"/>
                </a:solidFill>
                <a:latin typeface="Century Gothic" panose="020B0502020202020204" pitchFamily="34" charset="0"/>
                <a:sym typeface="Arial"/>
              </a:rPr>
              <a:t> complete all class work and all homework.</a:t>
            </a:r>
            <a:endParaRPr sz="700">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2400">
                <a:solidFill>
                  <a:schemeClr val="dk1"/>
                </a:solidFill>
                <a:latin typeface="Century Gothic" panose="020B0502020202020204" pitchFamily="34" charset="0"/>
                <a:sym typeface="Arial"/>
              </a:rPr>
              <a:t>Using </a:t>
            </a:r>
            <a:r>
              <a:rPr lang="en-US" sz="2400" err="1">
                <a:solidFill>
                  <a:schemeClr val="dk1"/>
                </a:solidFill>
                <a:latin typeface="Century Gothic" panose="020B0502020202020204" pitchFamily="34" charset="0"/>
                <a:sym typeface="Arial"/>
              </a:rPr>
              <a:t>Classlink</a:t>
            </a:r>
            <a:r>
              <a:rPr lang="en-US" sz="2400">
                <a:solidFill>
                  <a:schemeClr val="dk1"/>
                </a:solidFill>
                <a:latin typeface="Century Gothic" panose="020B0502020202020204" pitchFamily="34" charset="0"/>
                <a:sym typeface="Arial"/>
              </a:rPr>
              <a:t>/Launchpad to access Canvas (online work platform) and other websites for class.</a:t>
            </a:r>
            <a:endParaRPr sz="700">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2400">
                <a:solidFill>
                  <a:schemeClr val="dk1"/>
                </a:solidFill>
                <a:latin typeface="Century Gothic" panose="020B0502020202020204" pitchFamily="34" charset="0"/>
                <a:sym typeface="Arial"/>
              </a:rPr>
              <a:t>Participate fully in class, to include discussions online and uploading of assignments to Canvas, as well as asking questions for better understanding.</a:t>
            </a:r>
            <a:endParaRPr sz="700">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2400">
                <a:solidFill>
                  <a:schemeClr val="dk1"/>
                </a:solidFill>
                <a:latin typeface="Century Gothic" panose="020B0502020202020204" pitchFamily="34" charset="0"/>
                <a:sym typeface="Arial"/>
              </a:rPr>
              <a:t>Maintain proper behavior at school and while participating online.</a:t>
            </a:r>
            <a:endParaRPr sz="700">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2400">
                <a:solidFill>
                  <a:schemeClr val="dk1"/>
                </a:solidFill>
                <a:latin typeface="Century Gothic" panose="020B0502020202020204" pitchFamily="34" charset="0"/>
                <a:sym typeface="Arial"/>
              </a:rPr>
              <a:t>Respect self and others.</a:t>
            </a:r>
            <a:endParaRPr sz="700">
              <a:latin typeface="Century Gothic" panose="020B0502020202020204" pitchFamily="34" charset="0"/>
            </a:endParaRPr>
          </a:p>
          <a:p>
            <a:pPr marL="857250" marR="0" lvl="0" indent="-704850" algn="l" rtl="0">
              <a:lnSpc>
                <a:spcPct val="90000"/>
              </a:lnSpc>
              <a:spcBef>
                <a:spcPts val="0"/>
              </a:spcBef>
              <a:spcAft>
                <a:spcPts val="0"/>
              </a:spcAft>
              <a:buClr>
                <a:schemeClr val="dk1"/>
              </a:buClr>
              <a:buSzPct val="100000"/>
              <a:buFont typeface="Arial"/>
              <a:buNone/>
            </a:pPr>
            <a:endParaRPr sz="24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2400">
                <a:solidFill>
                  <a:schemeClr val="dk1"/>
                </a:solidFill>
                <a:latin typeface="Century Gothic" panose="020B0502020202020204" pitchFamily="34" charset="0"/>
                <a:sym typeface="Arial"/>
              </a:rPr>
              <a:t>Maintain the M.O.O.S.E. Notebook and its contents (homework, calendar, divided sections of notes, etc.)</a:t>
            </a:r>
            <a:endParaRPr sz="700">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6"/>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6"/>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26"/>
          <p:cNvSpPr txBox="1"/>
          <p:nvPr/>
        </p:nvSpPr>
        <p:spPr>
          <a:xfrm>
            <a:off x="3367464" y="756880"/>
            <a:ext cx="5563290" cy="881499"/>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Communication</a:t>
            </a:r>
            <a:endParaRPr>
              <a:latin typeface="Dreaming Outloud Script Pro" panose="03050502040304050704" pitchFamily="66" charset="0"/>
              <a:cs typeface="Dreaming Outloud Script Pro" panose="03050502040304050704" pitchFamily="66" charset="0"/>
            </a:endParaRPr>
          </a:p>
        </p:txBody>
      </p:sp>
      <p:sp>
        <p:nvSpPr>
          <p:cNvPr id="324" name="Google Shape;324;p26"/>
          <p:cNvSpPr txBox="1"/>
          <p:nvPr/>
        </p:nvSpPr>
        <p:spPr>
          <a:xfrm>
            <a:off x="506935" y="1966156"/>
            <a:ext cx="11028574" cy="3670969"/>
          </a:xfrm>
          <a:prstGeom prst="rect">
            <a:avLst/>
          </a:prstGeom>
          <a:noFill/>
          <a:ln>
            <a:noFill/>
          </a:ln>
        </p:spPr>
        <p:txBody>
          <a:bodyPr spcFirstLastPara="1" wrap="square" lIns="91425" tIns="45700" rIns="91425" bIns="45700" anchor="b" anchorCtr="0">
            <a:normAutofit fontScale="92500" lnSpcReduction="20000"/>
          </a:bodyPr>
          <a:lstStyle/>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panose="020B0502020202020204" pitchFamily="34" charset="0"/>
                <a:sym typeface="Arial"/>
              </a:rPr>
              <a:t>Sending a message via ClassDojo is the BEST way to communicate with your child’s teachers.</a:t>
            </a:r>
            <a:endParaRPr>
              <a:latin typeface="Century Gothic" panose="020B0502020202020204" pitchFamily="34" charset="0"/>
            </a:endParaRPr>
          </a:p>
          <a:p>
            <a:pPr marL="457200" marR="0" lvl="0" indent="-28448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panose="020B0502020202020204" pitchFamily="34" charset="0"/>
                <a:sym typeface="Arial"/>
              </a:rPr>
              <a:t>You may also email us or send in a note</a:t>
            </a:r>
            <a:endParaRPr>
              <a:latin typeface="Century Gothic" panose="020B0502020202020204" pitchFamily="34" charset="0"/>
            </a:endParaRPr>
          </a:p>
          <a:p>
            <a:pPr marL="457200" marR="0" lvl="0" indent="-28448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panose="020B0502020202020204" pitchFamily="34" charset="0"/>
                <a:sym typeface="Arial"/>
              </a:rPr>
              <a:t>Conferences</a:t>
            </a:r>
            <a:endParaRPr>
              <a:latin typeface="Century Gothic" panose="020B0502020202020204" pitchFamily="34" charset="0"/>
            </a:endParaRPr>
          </a:p>
          <a:p>
            <a:pPr marL="457200" marR="0" lvl="0" indent="-28448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panose="020B0502020202020204" pitchFamily="34" charset="0"/>
                <a:sym typeface="Arial"/>
              </a:rPr>
              <a:t>Infinite Campus Parent Portal (view grades)</a:t>
            </a:r>
            <a:endParaRPr>
              <a:latin typeface="Century Gothic" panose="020B0502020202020204" pitchFamily="34" charset="0"/>
            </a:endParaRPr>
          </a:p>
          <a:p>
            <a:pPr marL="457200" marR="0" lvl="0" indent="-28448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panose="020B0502020202020204" pitchFamily="34" charset="0"/>
                <a:sym typeface="Arial"/>
              </a:rPr>
              <a:t>Weekly Newsletter sent out via ClassDojo</a:t>
            </a:r>
            <a:endParaRPr>
              <a:latin typeface="Century Gothic" panose="020B0502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7"/>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7"/>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7"/>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7"/>
          <p:cNvSpPr txBox="1"/>
          <p:nvPr/>
        </p:nvSpPr>
        <p:spPr>
          <a:xfrm>
            <a:off x="3044643" y="619253"/>
            <a:ext cx="6102713" cy="1009776"/>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Student Laptops</a:t>
            </a:r>
            <a:endParaRPr>
              <a:latin typeface="Dreaming Outloud Script Pro" panose="03050502040304050704" pitchFamily="66" charset="0"/>
              <a:cs typeface="Dreaming Outloud Script Pro" panose="03050502040304050704" pitchFamily="66" charset="0"/>
            </a:endParaRPr>
          </a:p>
        </p:txBody>
      </p:sp>
      <p:sp>
        <p:nvSpPr>
          <p:cNvPr id="333" name="Google Shape;333;p27"/>
          <p:cNvSpPr txBox="1"/>
          <p:nvPr/>
        </p:nvSpPr>
        <p:spPr>
          <a:xfrm>
            <a:off x="506935" y="1966156"/>
            <a:ext cx="11028574" cy="4012613"/>
          </a:xfrm>
          <a:prstGeom prst="rect">
            <a:avLst/>
          </a:prstGeom>
          <a:noFill/>
          <a:ln>
            <a:noFill/>
          </a:ln>
        </p:spPr>
        <p:txBody>
          <a:bodyPr spcFirstLastPara="1" wrap="square" lIns="91425" tIns="45700" rIns="91425" bIns="45700" anchor="b" anchorCtr="0">
            <a:normAutofit fontScale="92500" lnSpcReduction="20000"/>
          </a:bodyPr>
          <a:lstStyle/>
          <a:p>
            <a:pPr marL="457200" indent="-457200">
              <a:lnSpc>
                <a:spcPct val="90000"/>
              </a:lnSpc>
              <a:buClr>
                <a:schemeClr val="dk1"/>
              </a:buClr>
              <a:buSzPct val="100000"/>
              <a:buFont typeface="Arial"/>
              <a:buChar char="•"/>
            </a:pPr>
            <a:r>
              <a:rPr lang="en-US" sz="3200">
                <a:solidFill>
                  <a:schemeClr val="dk1"/>
                </a:solidFill>
                <a:latin typeface="Century Gothic"/>
                <a:sym typeface="Arial"/>
              </a:rPr>
              <a:t>Each student will be assigned a laptop to use in the classroom</a:t>
            </a:r>
            <a:r>
              <a:rPr lang="en-US" sz="3200">
                <a:solidFill>
                  <a:schemeClr val="dk1"/>
                </a:solidFill>
                <a:latin typeface="Century Gothic"/>
              </a:rPr>
              <a:t> later this month.</a:t>
            </a:r>
            <a:endParaRPr>
              <a:solidFill>
                <a:schemeClr val="dk1"/>
              </a:solidFill>
              <a:latin typeface="Century Gothic" panose="020B0502020202020204" pitchFamily="34" charset="0"/>
            </a:endParaRPr>
          </a:p>
          <a:p>
            <a:pPr marL="457200" marR="0" lvl="0" indent="-26924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a:sym typeface="Arial"/>
              </a:rPr>
              <a:t>Students will have the option, with parent permission, to take their laptop home each day.</a:t>
            </a:r>
            <a:endParaRPr>
              <a:solidFill>
                <a:schemeClr val="dk1"/>
              </a:solidFill>
              <a:latin typeface="Century Gothic"/>
            </a:endParaRPr>
          </a:p>
          <a:p>
            <a:pPr marL="457200" marR="0" lvl="0" indent="-26924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indent="-457200">
              <a:lnSpc>
                <a:spcPct val="90000"/>
              </a:lnSpc>
              <a:buClr>
                <a:schemeClr val="dk1"/>
              </a:buClr>
              <a:buSzPct val="100000"/>
              <a:buFont typeface="Arial"/>
              <a:buChar char="•"/>
            </a:pPr>
            <a:r>
              <a:rPr lang="en-US" sz="3200">
                <a:solidFill>
                  <a:schemeClr val="dk1"/>
                </a:solidFill>
                <a:latin typeface="Century Gothic"/>
                <a:sym typeface="Arial"/>
              </a:rPr>
              <a:t>Room 305 (Ms. Beard) you can go ahead and sign this permission form if you</a:t>
            </a:r>
            <a:r>
              <a:rPr lang="en-US" sz="3200">
                <a:solidFill>
                  <a:schemeClr val="dk1"/>
                </a:solidFill>
                <a:latin typeface="Century Gothic"/>
              </a:rPr>
              <a:t> desire your child to bring home the laptop</a:t>
            </a:r>
            <a:r>
              <a:rPr lang="en-US" sz="3200">
                <a:solidFill>
                  <a:schemeClr val="dk1"/>
                </a:solidFill>
                <a:latin typeface="Century Gothic"/>
                <a:sym typeface="Arial"/>
              </a:rPr>
              <a:t>.</a:t>
            </a:r>
            <a:r>
              <a:rPr lang="en-US" sz="3200">
                <a:solidFill>
                  <a:schemeClr val="dk1"/>
                </a:solidFill>
                <a:latin typeface="Century Gothic"/>
              </a:rPr>
              <a:t> </a:t>
            </a:r>
            <a:endParaRPr>
              <a:solidFill>
                <a:schemeClr val="dk1"/>
              </a:solidFill>
              <a:latin typeface="Century Gothic"/>
            </a:endParaRPr>
          </a:p>
          <a:p>
            <a:pPr>
              <a:lnSpc>
                <a:spcPct val="90000"/>
              </a:lnSpc>
              <a:buClr>
                <a:schemeClr val="dk1"/>
              </a:buClr>
              <a:buSzPct val="100000"/>
            </a:pPr>
            <a:r>
              <a:rPr lang="en-US" sz="3200">
                <a:solidFill>
                  <a:schemeClr val="dk1"/>
                </a:solidFill>
                <a:latin typeface="Century Gothic"/>
              </a:rPr>
              <a:t>*Please note that it is the expectation of child to </a:t>
            </a:r>
            <a:r>
              <a:rPr lang="en-US" sz="3200" b="1">
                <a:solidFill>
                  <a:srgbClr val="FF0000"/>
                </a:solidFill>
                <a:latin typeface="Century Gothic"/>
              </a:rPr>
              <a:t>return the laptop</a:t>
            </a:r>
            <a:r>
              <a:rPr lang="en-US" sz="3200">
                <a:solidFill>
                  <a:schemeClr val="dk1"/>
                </a:solidFill>
                <a:latin typeface="Century Gothic"/>
              </a:rPr>
              <a:t> </a:t>
            </a:r>
            <a:r>
              <a:rPr lang="en-US" sz="3200" b="1">
                <a:solidFill>
                  <a:srgbClr val="FF0000"/>
                </a:solidFill>
                <a:latin typeface="Century Gothic"/>
              </a:rPr>
              <a:t>charged</a:t>
            </a:r>
            <a:r>
              <a:rPr lang="en-US" sz="3200">
                <a:solidFill>
                  <a:schemeClr val="dk1"/>
                </a:solidFill>
                <a:latin typeface="Century Gothic"/>
              </a:rPr>
              <a:t> and ready to use </a:t>
            </a:r>
            <a:r>
              <a:rPr lang="en-US" sz="3200" b="1">
                <a:solidFill>
                  <a:schemeClr val="dk1"/>
                </a:solidFill>
                <a:latin typeface="Century Gothic"/>
              </a:rPr>
              <a:t>EACH</a:t>
            </a:r>
            <a:r>
              <a:rPr lang="en-US" sz="3200">
                <a:solidFill>
                  <a:schemeClr val="dk1"/>
                </a:solidFill>
                <a:latin typeface="Century Gothic"/>
              </a:rPr>
              <a:t> school day!</a:t>
            </a:r>
            <a:endParaRPr lang="en-US" sz="3200">
              <a:solidFill>
                <a:schemeClr val="dk1"/>
              </a:solidFill>
              <a:latin typeface="Century Gothic"/>
              <a:ea typeface="Arial"/>
              <a:cs typeface="Arial"/>
            </a:endParaRPr>
          </a:p>
          <a:p>
            <a:pPr marL="457200" indent="-269240">
              <a:lnSpc>
                <a:spcPct val="90000"/>
              </a:lnSpc>
              <a:buClr>
                <a:schemeClr val="dk1"/>
              </a:buClr>
              <a:buSzPct val="100000"/>
            </a:pPr>
            <a:endParaRPr lang="en-US" sz="32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9"/>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9"/>
          <p:cNvSpPr/>
          <p:nvPr/>
        </p:nvSpPr>
        <p:spPr>
          <a:xfrm>
            <a:off x="350982" y="628605"/>
            <a:ext cx="11526982" cy="1434969"/>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9"/>
          <p:cNvSpPr txBox="1"/>
          <p:nvPr/>
        </p:nvSpPr>
        <p:spPr>
          <a:xfrm>
            <a:off x="1014935" y="777063"/>
            <a:ext cx="10199076" cy="1138051"/>
          </a:xfrm>
          <a:prstGeom prst="rect">
            <a:avLst/>
          </a:prstGeom>
          <a:noFill/>
          <a:ln>
            <a:noFill/>
          </a:ln>
        </p:spPr>
        <p:txBody>
          <a:bodyPr spcFirstLastPara="1" wrap="square" lIns="91425" tIns="45700" rIns="91425" bIns="45700" anchor="b" anchorCtr="0">
            <a:normAutofit fontScale="62500" lnSpcReduction="2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Thank you for coming! </a:t>
            </a:r>
            <a:endParaRPr>
              <a:latin typeface="Dreaming Outloud Script Pro" panose="03050502040304050704" pitchFamily="66" charset="0"/>
              <a:cs typeface="Dreaming Outloud Script Pro" panose="03050502040304050704" pitchFamily="66" charset="0"/>
            </a:endParaRPr>
          </a:p>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We appreciate your support!</a:t>
            </a:r>
            <a:endParaRPr>
              <a:latin typeface="Dreaming Outloud Script Pro" panose="03050502040304050704" pitchFamily="66" charset="0"/>
              <a:cs typeface="Dreaming Outloud Script Pro" panose="03050502040304050704" pitchFamily="66" charset="0"/>
            </a:endParaRPr>
          </a:p>
        </p:txBody>
      </p:sp>
      <p:sp>
        <p:nvSpPr>
          <p:cNvPr id="353" name="Google Shape;353;p29"/>
          <p:cNvSpPr txBox="1"/>
          <p:nvPr/>
        </p:nvSpPr>
        <p:spPr>
          <a:xfrm>
            <a:off x="771238" y="2083790"/>
            <a:ext cx="10844658" cy="4298156"/>
          </a:xfrm>
          <a:prstGeom prst="rect">
            <a:avLst/>
          </a:prstGeom>
          <a:noFill/>
          <a:ln>
            <a:noFill/>
          </a:ln>
        </p:spPr>
        <p:txBody>
          <a:bodyPr spcFirstLastPara="1" wrap="square" lIns="91425" tIns="45700" rIns="91425" bIns="45700" anchor="b" anchorCtr="0">
            <a:normAutofit fontScale="55000" lnSpcReduction="20000"/>
          </a:bodyPr>
          <a:lstStyle/>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a:sym typeface="Arial"/>
              </a:rPr>
              <a:t>Make sure you signed the sign-in sheet or signed in using the digital form (QR Code</a:t>
            </a:r>
            <a:r>
              <a:rPr lang="en-US" sz="3200">
                <a:solidFill>
                  <a:schemeClr val="dk1"/>
                </a:solidFill>
                <a:latin typeface="Century Gothic"/>
              </a:rPr>
              <a:t>).</a:t>
            </a:r>
            <a:endParaRPr>
              <a:solidFill>
                <a:schemeClr val="dk1"/>
              </a:solidFill>
              <a:latin typeface="Century Gothic" panose="020B0502020202020204" pitchFamily="34" charset="0"/>
            </a:endParaRPr>
          </a:p>
          <a:p>
            <a:pPr marL="457200" marR="0" lvl="0" indent="-31496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indent="-457200">
              <a:lnSpc>
                <a:spcPct val="90000"/>
              </a:lnSpc>
              <a:buClr>
                <a:schemeClr val="dk1"/>
              </a:buClr>
              <a:buSzPct val="100000"/>
              <a:buFont typeface="Arial"/>
              <a:buChar char="•"/>
            </a:pPr>
            <a:r>
              <a:rPr lang="en-US" sz="3200">
                <a:solidFill>
                  <a:schemeClr val="dk1"/>
                </a:solidFill>
                <a:latin typeface="Century Gothic"/>
                <a:sym typeface="Arial"/>
              </a:rPr>
              <a:t>Say hello to your child’s other</a:t>
            </a:r>
            <a:r>
              <a:rPr lang="en-US" sz="3200">
                <a:solidFill>
                  <a:schemeClr val="dk1"/>
                </a:solidFill>
                <a:latin typeface="Century Gothic"/>
              </a:rPr>
              <a:t> </a:t>
            </a:r>
            <a:r>
              <a:rPr lang="en-US" sz="3200">
                <a:solidFill>
                  <a:schemeClr val="dk1"/>
                </a:solidFill>
                <a:latin typeface="Century Gothic"/>
                <a:sym typeface="Arial"/>
              </a:rPr>
              <a:t> teachers</a:t>
            </a:r>
            <a:r>
              <a:rPr lang="en-US" sz="3200">
                <a:solidFill>
                  <a:schemeClr val="dk1"/>
                </a:solidFill>
                <a:latin typeface="Century Gothic"/>
              </a:rPr>
              <a:t>.</a:t>
            </a:r>
            <a:endParaRPr>
              <a:solidFill>
                <a:schemeClr val="dk1"/>
              </a:solidFill>
              <a:latin typeface="Century Gothic"/>
            </a:endParaRPr>
          </a:p>
          <a:p>
            <a:pPr marL="457200" marR="0" lvl="0" indent="-31496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indent="-457200">
              <a:lnSpc>
                <a:spcPct val="90000"/>
              </a:lnSpc>
              <a:buClr>
                <a:schemeClr val="dk1"/>
              </a:buClr>
              <a:buSzPct val="100000"/>
              <a:buFont typeface="Arial"/>
              <a:buChar char="•"/>
            </a:pPr>
            <a:r>
              <a:rPr lang="en-US" sz="3200">
                <a:solidFill>
                  <a:schemeClr val="dk1"/>
                </a:solidFill>
                <a:latin typeface="Century Gothic"/>
                <a:sym typeface="Arial"/>
              </a:rPr>
              <a:t>Room 305 (Ms. Beard) has student laptop forms you can sign for permission to take them home </a:t>
            </a:r>
            <a:endParaRPr lang="en-US">
              <a:solidFill>
                <a:schemeClr val="dk1"/>
              </a:solidFill>
              <a:latin typeface="Century Gothic"/>
            </a:endParaRPr>
          </a:p>
          <a:p>
            <a:pPr marL="457200" indent="-457200">
              <a:lnSpc>
                <a:spcPct val="90000"/>
              </a:lnSpc>
              <a:buClr>
                <a:schemeClr val="dk1"/>
              </a:buClr>
              <a:buSzPct val="100000"/>
              <a:buFont typeface="Arial"/>
              <a:buChar char="•"/>
            </a:pPr>
            <a:endParaRPr lang="en-US" sz="3200">
              <a:solidFill>
                <a:schemeClr val="dk1"/>
              </a:solidFill>
              <a:latin typeface="Century Gothic"/>
            </a:endParaRPr>
          </a:p>
          <a:p>
            <a:pPr marL="457200" indent="-457200">
              <a:lnSpc>
                <a:spcPct val="90000"/>
              </a:lnSpc>
              <a:buClr>
                <a:schemeClr val="dk1"/>
              </a:buClr>
              <a:buSzPct val="100000"/>
              <a:buFont typeface="Arial"/>
              <a:buChar char="•"/>
            </a:pPr>
            <a:r>
              <a:rPr lang="en-US" sz="3200">
                <a:solidFill>
                  <a:schemeClr val="dk1"/>
                </a:solidFill>
                <a:latin typeface="Century Gothic"/>
              </a:rPr>
              <a:t>Room 310 (Ms. Garrett) Sign-up</a:t>
            </a:r>
            <a:r>
              <a:rPr lang="en-US" sz="3200">
                <a:solidFill>
                  <a:schemeClr val="dk1"/>
                </a:solidFill>
                <a:latin typeface="Century Gothic"/>
                <a:sym typeface="Arial"/>
              </a:rPr>
              <a:t> for the Parent Portal</a:t>
            </a:r>
            <a:endParaRPr>
              <a:solidFill>
                <a:schemeClr val="dk1"/>
              </a:solidFill>
              <a:latin typeface="Century Gothic"/>
            </a:endParaRPr>
          </a:p>
          <a:p>
            <a:pPr marL="457200" marR="0" lvl="0" indent="-31496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a:sym typeface="Arial"/>
              </a:rPr>
              <a:t>Transportation (bus numbers</a:t>
            </a:r>
            <a:r>
              <a:rPr lang="en-US" sz="3200">
                <a:solidFill>
                  <a:schemeClr val="dk1"/>
                </a:solidFill>
                <a:latin typeface="Century Gothic"/>
              </a:rPr>
              <a:t>)</a:t>
            </a:r>
            <a:r>
              <a:rPr lang="en-US" sz="3200">
                <a:solidFill>
                  <a:schemeClr val="dk1"/>
                </a:solidFill>
                <a:latin typeface="Century Gothic"/>
                <a:sym typeface="Arial"/>
              </a:rPr>
              <a:t> etc. – </a:t>
            </a:r>
            <a:r>
              <a:rPr lang="en-US" sz="3200">
                <a:solidFill>
                  <a:schemeClr val="dk1"/>
                </a:solidFill>
                <a:latin typeface="Century Gothic"/>
              </a:rPr>
              <a:t>Go</a:t>
            </a:r>
            <a:r>
              <a:rPr lang="en-US" sz="3200">
                <a:solidFill>
                  <a:schemeClr val="dk1"/>
                </a:solidFill>
                <a:latin typeface="Century Gothic"/>
                <a:sym typeface="Arial"/>
              </a:rPr>
              <a:t> to the cafeteria or gym to receive information</a:t>
            </a:r>
            <a:endParaRPr lang="en-US" sz="3200">
              <a:solidFill>
                <a:schemeClr val="dk1"/>
              </a:solidFill>
              <a:latin typeface="Century Gothic"/>
            </a:endParaRPr>
          </a:p>
          <a:p>
            <a:pPr marL="457200" marR="0" lvl="0" indent="-457200" algn="l" rtl="0">
              <a:lnSpc>
                <a:spcPct val="90000"/>
              </a:lnSpc>
              <a:spcBef>
                <a:spcPts val="0"/>
              </a:spcBef>
              <a:spcAft>
                <a:spcPts val="0"/>
              </a:spcAft>
              <a:buClr>
                <a:schemeClr val="dk1"/>
              </a:buClr>
              <a:buSzPct val="100000"/>
              <a:buFont typeface="Arial"/>
              <a:buChar char="•"/>
            </a:pPr>
            <a:endParaRPr lang="en-US" sz="6300" b="1">
              <a:solidFill>
                <a:schemeClr val="dk1"/>
              </a:solidFill>
              <a:highlight>
                <a:srgbClr val="FFFF00"/>
              </a:highlight>
              <a:latin typeface="Century Gothic"/>
            </a:endParaRPr>
          </a:p>
          <a:p>
            <a:pPr marL="457200" marR="0" lvl="0" indent="-457200" algn="l" rtl="0">
              <a:lnSpc>
                <a:spcPct val="90000"/>
              </a:lnSpc>
              <a:spcBef>
                <a:spcPts val="0"/>
              </a:spcBef>
              <a:spcAft>
                <a:spcPts val="0"/>
              </a:spcAft>
              <a:buClr>
                <a:schemeClr val="dk1"/>
              </a:buClr>
              <a:buSzPct val="100000"/>
              <a:buFont typeface="Arial"/>
              <a:buChar char="•"/>
            </a:pPr>
            <a:r>
              <a:rPr lang="en-US" sz="2900" b="1">
                <a:solidFill>
                  <a:schemeClr val="dk1"/>
                </a:solidFill>
                <a:highlight>
                  <a:srgbClr val="FFFF00"/>
                </a:highlight>
                <a:latin typeface="Century Gothic"/>
              </a:rPr>
              <a:t>Click to set up an Infinite Campus Parent Portal Account to see grades</a:t>
            </a:r>
          </a:p>
          <a:p>
            <a:pPr marL="0" marR="0" lvl="0" indent="0" algn="l" rtl="0">
              <a:lnSpc>
                <a:spcPct val="90000"/>
              </a:lnSpc>
              <a:spcBef>
                <a:spcPts val="0"/>
              </a:spcBef>
              <a:spcAft>
                <a:spcPts val="0"/>
              </a:spcAft>
              <a:buClr>
                <a:schemeClr val="dk1"/>
              </a:buClr>
              <a:buSzPct val="100000"/>
              <a:buFont typeface="Calibri"/>
              <a:buNone/>
            </a:pPr>
            <a:endParaRPr lang="en-US" sz="3200" b="1">
              <a:solidFill>
                <a:srgbClr val="FF0000"/>
              </a:solidFill>
              <a:latin typeface="Century Gothic" panose="020B0502020202020204" pitchFamily="34" charset="0"/>
              <a:sym typeface="Arial"/>
            </a:endParaRPr>
          </a:p>
          <a:p>
            <a:pPr marL="457200" marR="0" lvl="0" indent="-314960" algn="l" rtl="0">
              <a:lnSpc>
                <a:spcPct val="90000"/>
              </a:lnSpc>
              <a:spcBef>
                <a:spcPts val="0"/>
              </a:spcBef>
              <a:spcAft>
                <a:spcPts val="0"/>
              </a:spcAft>
              <a:buClr>
                <a:schemeClr val="dk1"/>
              </a:buClr>
              <a:buSzPct val="100000"/>
              <a:buFont typeface="Arial"/>
              <a:buNone/>
            </a:pPr>
            <a:r>
              <a:rPr lang="en-US" sz="3200">
                <a:solidFill>
                  <a:schemeClr val="dk1"/>
                </a:solidFill>
                <a:latin typeface="Century Gothic"/>
                <a:sym typeface="Arial"/>
                <a:hlinkClick r:id="rId3">
                  <a:extLst>
                    <a:ext uri="{A12FA001-AC4F-418D-AE19-62706E023703}">
                      <ahyp:hlinkClr xmlns:ahyp="http://schemas.microsoft.com/office/drawing/2018/hyperlinkcolor" val="tx"/>
                    </a:ext>
                  </a:extLst>
                </a:hlinkClick>
              </a:rPr>
              <a:t>https://www.rcboe.org/cms/lib/GA01903614/Centricity/Domain/213/IC%20Parent%20Portal%20Instructions.pdf</a:t>
            </a:r>
            <a:endParaRPr lang="en-US" sz="3200">
              <a:solidFill>
                <a:schemeClr val="dk1"/>
              </a:solidFill>
              <a:latin typeface="Century Gothic"/>
              <a:sym typeface="Arial"/>
            </a:endParaRPr>
          </a:p>
          <a:p>
            <a:pPr marL="457200" marR="0" lvl="0" indent="-314960" algn="l" rtl="0">
              <a:lnSpc>
                <a:spcPct val="90000"/>
              </a:lnSpc>
              <a:spcBef>
                <a:spcPts val="0"/>
              </a:spcBef>
              <a:spcAft>
                <a:spcPts val="0"/>
              </a:spcAft>
              <a:buClr>
                <a:schemeClr val="dk1"/>
              </a:buClr>
              <a:buSzPct val="100000"/>
              <a:buFont typeface="Arial"/>
              <a:buNone/>
            </a:pPr>
            <a:endParaRPr sz="3200">
              <a:solidFill>
                <a:schemeClr val="dk1"/>
              </a:solidFill>
              <a:latin typeface="Century Gothic" panose="020B0502020202020204" pitchFamily="34" charset="0"/>
              <a:sym typeface="Arial"/>
            </a:endParaRPr>
          </a:p>
          <a:p>
            <a:pPr marL="457200" marR="0" lvl="0" indent="-457200" algn="l" rtl="0">
              <a:lnSpc>
                <a:spcPct val="90000"/>
              </a:lnSpc>
              <a:spcBef>
                <a:spcPts val="0"/>
              </a:spcBef>
              <a:spcAft>
                <a:spcPts val="0"/>
              </a:spcAft>
              <a:buClr>
                <a:schemeClr val="dk1"/>
              </a:buClr>
              <a:buSzPct val="100000"/>
              <a:buFont typeface="Arial"/>
              <a:buChar char="•"/>
            </a:pPr>
            <a:r>
              <a:rPr lang="en-US" sz="3200">
                <a:solidFill>
                  <a:schemeClr val="dk1"/>
                </a:solidFill>
                <a:latin typeface="Century Gothic"/>
                <a:sym typeface="Arial"/>
              </a:rPr>
              <a:t>Questions?</a:t>
            </a:r>
            <a:endParaRPr>
              <a:solidFill>
                <a:schemeClr val="dk1"/>
              </a:solidFill>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85618" y="330200"/>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377616"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2560388" y="200752"/>
            <a:ext cx="7071224" cy="156027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6000" b="0" i="0" u="none" strike="noStrike" cap="none">
                <a:solidFill>
                  <a:schemeClr val="lt1"/>
                </a:solidFill>
                <a:latin typeface="Dreaming Outloud Script Pro" panose="03050502040304050704" pitchFamily="66" charset="0"/>
                <a:cs typeface="Dreaming Outloud Script Pro" panose="03050502040304050704" pitchFamily="66" charset="0"/>
                <a:sym typeface="Arial"/>
              </a:rPr>
              <a:t>Administration</a:t>
            </a:r>
            <a:endParaRPr sz="1200">
              <a:latin typeface="Dreaming Outloud Script Pro" panose="03050502040304050704" pitchFamily="66" charset="0"/>
              <a:cs typeface="Dreaming Outloud Script Pro" panose="03050502040304050704" pitchFamily="66" charset="0"/>
            </a:endParaRPr>
          </a:p>
        </p:txBody>
      </p:sp>
      <p:sp>
        <p:nvSpPr>
          <p:cNvPr id="98" name="Google Shape;98;p2"/>
          <p:cNvSpPr txBox="1"/>
          <p:nvPr/>
        </p:nvSpPr>
        <p:spPr>
          <a:xfrm>
            <a:off x="768928" y="1995422"/>
            <a:ext cx="10439542" cy="3745501"/>
          </a:xfrm>
          <a:prstGeom prst="rect">
            <a:avLst/>
          </a:prstGeom>
          <a:noFill/>
          <a:ln>
            <a:noFill/>
          </a:ln>
        </p:spPr>
        <p:txBody>
          <a:bodyPr spcFirstLastPara="1" wrap="square" lIns="91425" tIns="45700" rIns="91425" bIns="45700" anchor="b" anchorCtr="0">
            <a:normAutofit lnSpcReduction="10000"/>
          </a:bodyPr>
          <a:lstStyle/>
          <a:p>
            <a:pPr marL="857250" indent="-857250">
              <a:lnSpc>
                <a:spcPct val="90000"/>
              </a:lnSpc>
              <a:buClr>
                <a:schemeClr val="dk1"/>
              </a:buClr>
              <a:buSzPct val="100000"/>
              <a:buFont typeface="Arial"/>
              <a:buChar char="•"/>
            </a:pPr>
            <a:r>
              <a:rPr lang="en-US" sz="3600" b="1" i="0" u="none" strike="noStrike" cap="none">
                <a:solidFill>
                  <a:schemeClr val="dk1"/>
                </a:solidFill>
                <a:latin typeface="Century Gothic"/>
                <a:sym typeface="Arial"/>
              </a:rPr>
              <a:t>Principal – </a:t>
            </a:r>
            <a:r>
              <a:rPr lang="en-US" sz="3600" b="1">
                <a:solidFill>
                  <a:schemeClr val="dk1"/>
                </a:solidFill>
                <a:latin typeface="Century Gothic"/>
              </a:rPr>
              <a:t>Ms.</a:t>
            </a:r>
            <a:r>
              <a:rPr lang="en-US" sz="3600" b="1" i="0" u="none" strike="noStrike" cap="none">
                <a:solidFill>
                  <a:schemeClr val="dk1"/>
                </a:solidFill>
                <a:latin typeface="Century Gothic"/>
                <a:sym typeface="Arial"/>
              </a:rPr>
              <a:t> </a:t>
            </a:r>
            <a:r>
              <a:rPr lang="en-US" sz="3600" b="1">
                <a:solidFill>
                  <a:schemeClr val="dk1"/>
                </a:solidFill>
                <a:latin typeface="Century Gothic"/>
              </a:rPr>
              <a:t>Crystal Middleton </a:t>
            </a:r>
            <a:r>
              <a:rPr lang="en-US" sz="3200" b="0" i="0" u="none" strike="noStrike" cap="none">
                <a:solidFill>
                  <a:schemeClr val="dk1"/>
                </a:solidFill>
                <a:latin typeface="Century Gothic"/>
                <a:sym typeface="Arial"/>
              </a:rPr>
              <a:t>(</a:t>
            </a:r>
            <a:r>
              <a:rPr lang="en-US" sz="3200">
                <a:solidFill>
                  <a:schemeClr val="dk1"/>
                </a:solidFill>
                <a:latin typeface="Century Gothic"/>
              </a:rPr>
              <a:t>Middlcr</a:t>
            </a:r>
            <a:r>
              <a:rPr lang="en-US" sz="3200" b="0" i="0" u="none" strike="noStrike" cap="none">
                <a:solidFill>
                  <a:schemeClr val="dk1"/>
                </a:solidFill>
                <a:latin typeface="Century Gothic"/>
                <a:sym typeface="Arial"/>
              </a:rPr>
              <a:t>@boe.Richmond.k12.ga.us)</a:t>
            </a:r>
            <a:endParaRPr lang="en-US" sz="3600" b="0" i="0" u="none" strike="noStrike" cap="none">
              <a:solidFill>
                <a:schemeClr val="dk1"/>
              </a:solidFill>
              <a:latin typeface="Century Gothic"/>
              <a:sym typeface="Arial"/>
            </a:endParaRPr>
          </a:p>
          <a:p>
            <a:pPr marL="857250" marR="0" lvl="0" indent="-857250" algn="l" rtl="0">
              <a:lnSpc>
                <a:spcPct val="90000"/>
              </a:lnSpc>
              <a:spcBef>
                <a:spcPts val="0"/>
              </a:spcBef>
              <a:spcAft>
                <a:spcPts val="0"/>
              </a:spcAft>
              <a:buClr>
                <a:schemeClr val="dk1"/>
              </a:buClr>
              <a:buSzPct val="100000"/>
              <a:buFont typeface="Arial"/>
              <a:buChar char="•"/>
            </a:pPr>
            <a:endParaRPr lang="en-US" sz="3600">
              <a:solidFill>
                <a:schemeClr val="dk1"/>
              </a:solidFill>
              <a:latin typeface="Century Gothic" panose="020B0502020202020204" pitchFamily="34" charset="0"/>
            </a:endParaRPr>
          </a:p>
          <a:p>
            <a:pPr marL="857250" marR="0" lvl="0" indent="-857250" algn="l" rtl="0">
              <a:lnSpc>
                <a:spcPct val="90000"/>
              </a:lnSpc>
              <a:spcBef>
                <a:spcPts val="0"/>
              </a:spcBef>
              <a:spcAft>
                <a:spcPts val="0"/>
              </a:spcAft>
              <a:buClr>
                <a:schemeClr val="dk1"/>
              </a:buClr>
              <a:buSzPct val="100000"/>
              <a:buFont typeface="Arial"/>
              <a:buChar char="•"/>
            </a:pPr>
            <a:r>
              <a:rPr lang="en-US" sz="3600" b="1">
                <a:solidFill>
                  <a:schemeClr val="dk1"/>
                </a:solidFill>
                <a:latin typeface="Century Gothic"/>
              </a:rPr>
              <a:t>Assistant Principal – Ms. Amanda Darville </a:t>
            </a:r>
            <a:r>
              <a:rPr lang="en-US" sz="3200" b="0" i="0" u="none" strike="noStrike" cap="none">
                <a:solidFill>
                  <a:schemeClr val="dk1"/>
                </a:solidFill>
                <a:latin typeface="Century Gothic"/>
                <a:sym typeface="Arial"/>
              </a:rPr>
              <a:t>(Darviam@boe.Richmond.k12.ga.us)</a:t>
            </a:r>
            <a:endParaRPr lang="en-US" sz="3200">
              <a:solidFill>
                <a:schemeClr val="dk1"/>
              </a:solidFill>
              <a:latin typeface="Century Gothic"/>
            </a:endParaRPr>
          </a:p>
          <a:p>
            <a:pPr marL="857250" marR="0" lvl="0" indent="-857250" algn="l" rtl="0">
              <a:lnSpc>
                <a:spcPct val="90000"/>
              </a:lnSpc>
              <a:spcBef>
                <a:spcPts val="0"/>
              </a:spcBef>
              <a:spcAft>
                <a:spcPts val="0"/>
              </a:spcAft>
              <a:buClr>
                <a:schemeClr val="dk1"/>
              </a:buClr>
              <a:buSzPct val="100000"/>
              <a:buFont typeface="Arial"/>
              <a:buChar char="•"/>
            </a:pPr>
            <a:endParaRPr lang="en-US" sz="3600">
              <a:solidFill>
                <a:schemeClr val="dk1"/>
              </a:solidFill>
              <a:latin typeface="Century Gothic" panose="020B0502020202020204" pitchFamily="34" charset="0"/>
            </a:endParaRPr>
          </a:p>
          <a:p>
            <a:pPr marL="857250" marR="0" lvl="0" indent="-857250" algn="l" rtl="0">
              <a:lnSpc>
                <a:spcPct val="90000"/>
              </a:lnSpc>
              <a:spcBef>
                <a:spcPts val="0"/>
              </a:spcBef>
              <a:spcAft>
                <a:spcPts val="0"/>
              </a:spcAft>
              <a:buClr>
                <a:schemeClr val="dk1"/>
              </a:buClr>
              <a:buSzPct val="100000"/>
              <a:buFont typeface="Arial"/>
              <a:buChar char="•"/>
            </a:pPr>
            <a:r>
              <a:rPr lang="en-US" sz="3600" b="1">
                <a:solidFill>
                  <a:schemeClr val="dk1"/>
                </a:solidFill>
                <a:latin typeface="Century Gothic"/>
              </a:rPr>
              <a:t>Assistant Principal – Ms. Wendy May </a:t>
            </a:r>
            <a:r>
              <a:rPr lang="en-US" sz="3600" b="0" i="0" u="none" strike="noStrike" cap="none">
                <a:solidFill>
                  <a:schemeClr val="dk1"/>
                </a:solidFill>
                <a:latin typeface="Century Gothic"/>
                <a:sym typeface="Arial"/>
              </a:rPr>
              <a:t>(Maywe@boe.Richmond.k12.ga.us)</a:t>
            </a:r>
            <a:endParaRPr lang="en-US" sz="3600">
              <a:solidFill>
                <a:schemeClr val="dk1"/>
              </a:solidFill>
              <a:latin typeface="Century Gothic"/>
            </a:endParaRPr>
          </a:p>
        </p:txBody>
      </p:sp>
    </p:spTree>
    <p:extLst>
      <p:ext uri="{BB962C8B-B14F-4D97-AF65-F5344CB8AC3E}">
        <p14:creationId xmlns:p14="http://schemas.microsoft.com/office/powerpoint/2010/main" val="305649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Email Address: beardme@boe.Richmond.k12.ga.us</a:t>
            </a:r>
            <a:endParaRPr sz="1800" b="1">
              <a:solidFill>
                <a:schemeClr val="lt1"/>
              </a:solidFill>
              <a:latin typeface="Calibri"/>
              <a:ea typeface="Calibri"/>
              <a:cs typeface="Calibri"/>
              <a:sym typeface="Calibri"/>
            </a:endParaRPr>
          </a:p>
        </p:txBody>
      </p:sp>
      <p:sp>
        <p:nvSpPr>
          <p:cNvPr id="115" name="Google Shape;115;p4"/>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4"/>
          <p:cNvSpPr txBox="1"/>
          <p:nvPr/>
        </p:nvSpPr>
        <p:spPr>
          <a:xfrm>
            <a:off x="2219421" y="544618"/>
            <a:ext cx="7753157" cy="120818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7200" b="0" u="none">
                <a:solidFill>
                  <a:schemeClr val="lt1"/>
                </a:solidFill>
                <a:latin typeface="Dreaming Outloud Script Pro" panose="03050502040304050704" pitchFamily="66" charset="0"/>
                <a:cs typeface="Dreaming Outloud Script Pro" panose="03050502040304050704" pitchFamily="66" charset="0"/>
                <a:sym typeface="Arial"/>
              </a:rPr>
              <a:t>Melissa Renee Beard</a:t>
            </a:r>
            <a:endParaRPr>
              <a:latin typeface="Dreaming Outloud Script Pro" panose="03050502040304050704" pitchFamily="66" charset="0"/>
              <a:cs typeface="Dreaming Outloud Script Pro" panose="03050502040304050704" pitchFamily="66" charset="0"/>
            </a:endParaRPr>
          </a:p>
        </p:txBody>
      </p:sp>
      <p:sp>
        <p:nvSpPr>
          <p:cNvPr id="117" name="Google Shape;117;p4"/>
          <p:cNvSpPr txBox="1"/>
          <p:nvPr/>
        </p:nvSpPr>
        <p:spPr>
          <a:xfrm>
            <a:off x="706010" y="2338243"/>
            <a:ext cx="7477554" cy="3716067"/>
          </a:xfrm>
          <a:prstGeom prst="rect">
            <a:avLst/>
          </a:prstGeom>
          <a:noFill/>
          <a:ln>
            <a:noFill/>
          </a:ln>
        </p:spPr>
        <p:txBody>
          <a:bodyPr spcFirstLastPara="1" wrap="square" lIns="91425" tIns="45700" rIns="91425" bIns="45700" anchor="b" anchorCtr="0">
            <a:normAutofit fontScale="92500"/>
          </a:bodyPr>
          <a:lstStyle/>
          <a:p>
            <a:pPr marL="342900" marR="0" lvl="0" indent="-342900" algn="l" rtl="0">
              <a:lnSpc>
                <a:spcPct val="90000"/>
              </a:lnSpc>
              <a:spcBef>
                <a:spcPts val="0"/>
              </a:spcBef>
              <a:spcAft>
                <a:spcPts val="0"/>
              </a:spcAft>
              <a:buClr>
                <a:schemeClr val="dk1"/>
              </a:buClr>
              <a:buSzPts val="2400"/>
              <a:buFont typeface="Arial"/>
              <a:buChar char="•"/>
            </a:pPr>
            <a:r>
              <a:rPr lang="en-US" sz="2800" b="0" u="none">
                <a:solidFill>
                  <a:schemeClr val="dk1"/>
                </a:solidFill>
                <a:latin typeface="Century Gothic" panose="020B0502020202020204" pitchFamily="34" charset="0"/>
                <a:sym typeface="Arial"/>
              </a:rPr>
              <a:t>Room 305</a:t>
            </a:r>
            <a:endParaRPr sz="1600">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800" b="0" u="none">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b="0" u="none">
                <a:solidFill>
                  <a:schemeClr val="dk1"/>
                </a:solidFill>
                <a:latin typeface="Century Gothic" panose="020B0502020202020204" pitchFamily="34" charset="0"/>
                <a:sym typeface="Arial"/>
              </a:rPr>
              <a:t>Teaches Science, Social Studies, &amp; Health</a:t>
            </a:r>
            <a:endParaRPr sz="1600">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800" b="0" u="none">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b="0" u="none">
                <a:solidFill>
                  <a:schemeClr val="dk1"/>
                </a:solidFill>
                <a:latin typeface="Century Gothic" panose="020B0502020202020204" pitchFamily="34" charset="0"/>
                <a:sym typeface="Arial"/>
              </a:rPr>
              <a:t>She is from Rome, Ga and she loves history. Her favorite historical item is the USA flag.</a:t>
            </a:r>
            <a:endParaRPr sz="1600">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800" b="1" u="none">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b="0" u="none">
                <a:solidFill>
                  <a:schemeClr val="dk1"/>
                </a:solidFill>
                <a:latin typeface="Century Gothic" panose="020B0502020202020204" pitchFamily="34" charset="0"/>
                <a:sym typeface="Arial"/>
              </a:rPr>
              <a:t>Email Address: beardme@boe.richmond.k12.ga.us</a:t>
            </a:r>
            <a:endParaRPr sz="1600">
              <a:latin typeface="Century Gothic" panose="020B0502020202020204" pitchFamily="34" charset="0"/>
            </a:endParaRPr>
          </a:p>
          <a:p>
            <a:pPr marL="857250" marR="0" lvl="0" indent="-704850" algn="l" rtl="0">
              <a:lnSpc>
                <a:spcPct val="90000"/>
              </a:lnSpc>
              <a:spcBef>
                <a:spcPts val="0"/>
              </a:spcBef>
              <a:spcAft>
                <a:spcPts val="0"/>
              </a:spcAft>
              <a:buClr>
                <a:schemeClr val="dk1"/>
              </a:buClr>
              <a:buSzPts val="2400"/>
              <a:buFont typeface="Arial"/>
              <a:buNone/>
            </a:pPr>
            <a:endParaRPr sz="2400" b="0" u="none">
              <a:solidFill>
                <a:schemeClr val="dk1"/>
              </a:solidFill>
              <a:latin typeface="Arial"/>
              <a:ea typeface="Arial"/>
              <a:cs typeface="Arial"/>
              <a:sym typeface="Arial"/>
            </a:endParaRPr>
          </a:p>
        </p:txBody>
      </p:sp>
      <p:pic>
        <p:nvPicPr>
          <p:cNvPr id="2" name="Picture 1" descr="A person smiling for a selfie&#10;&#10;Description automatically generated">
            <a:extLst>
              <a:ext uri="{FF2B5EF4-FFF2-40B4-BE49-F238E27FC236}">
                <a16:creationId xmlns:a16="http://schemas.microsoft.com/office/drawing/2014/main" id="{F18B576D-B5DB-DEB9-0A99-9C9DCEB01E3D}"/>
              </a:ext>
            </a:extLst>
          </p:cNvPr>
          <p:cNvPicPr>
            <a:picLocks noChangeAspect="1"/>
          </p:cNvPicPr>
          <p:nvPr/>
        </p:nvPicPr>
        <p:blipFill>
          <a:blip r:embed="rId3"/>
          <a:stretch>
            <a:fillRect/>
          </a:stretch>
        </p:blipFill>
        <p:spPr>
          <a:xfrm>
            <a:off x="8390543" y="2255256"/>
            <a:ext cx="3167017" cy="379955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a:t>
            </a:r>
            <a:endParaRPr sz="1800" b="1">
              <a:solidFill>
                <a:schemeClr val="lt1"/>
              </a:solidFill>
              <a:latin typeface="Calibri"/>
              <a:ea typeface="Calibri"/>
              <a:cs typeface="Calibri"/>
              <a:sym typeface="Calibri"/>
            </a:endParaRPr>
          </a:p>
        </p:txBody>
      </p:sp>
      <p:sp>
        <p:nvSpPr>
          <p:cNvPr id="125" name="Google Shape;125;p5"/>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5"/>
          <p:cNvSpPr txBox="1"/>
          <p:nvPr/>
        </p:nvSpPr>
        <p:spPr>
          <a:xfrm>
            <a:off x="2382664" y="738495"/>
            <a:ext cx="7426671" cy="1135976"/>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Tia Burton</a:t>
            </a:r>
            <a:endParaRPr>
              <a:latin typeface="Dreaming Outloud Script Pro" panose="03050502040304050704" pitchFamily="66" charset="0"/>
              <a:cs typeface="Dreaming Outloud Script Pro" panose="03050502040304050704" pitchFamily="66" charset="0"/>
            </a:endParaRPr>
          </a:p>
        </p:txBody>
      </p:sp>
      <p:sp>
        <p:nvSpPr>
          <p:cNvPr id="127" name="Google Shape;127;p5"/>
          <p:cNvSpPr txBox="1"/>
          <p:nvPr/>
        </p:nvSpPr>
        <p:spPr>
          <a:xfrm>
            <a:off x="566283" y="2232014"/>
            <a:ext cx="7426670" cy="4278854"/>
          </a:xfrm>
          <a:prstGeom prst="rect">
            <a:avLst/>
          </a:prstGeom>
          <a:noFill/>
          <a:ln>
            <a:noFill/>
          </a:ln>
        </p:spPr>
        <p:txBody>
          <a:bodyPr spcFirstLastPara="1" wrap="square" lIns="91425" tIns="45700" rIns="91425" bIns="45700" anchor="b" anchorCtr="0">
            <a:normAutofit/>
          </a:bodyPr>
          <a:lstStyle/>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Room 307</a:t>
            </a:r>
            <a:endParaRPr sz="1600">
              <a:solidFill>
                <a:schemeClr val="dk1"/>
              </a:solidFill>
              <a:latin typeface="Century Gothic"/>
            </a:endParaRPr>
          </a:p>
          <a:p>
            <a:pPr marL="342900" marR="0" lvl="0" indent="-190500" algn="l" rtl="0">
              <a:lnSpc>
                <a:spcPct val="90000"/>
              </a:lnSpc>
              <a:spcBef>
                <a:spcPts val="0"/>
              </a:spcBef>
              <a:spcAft>
                <a:spcPts val="0"/>
              </a:spcAft>
              <a:buClr>
                <a:schemeClr val="dk1"/>
              </a:buClr>
              <a:buSzPts val="2400"/>
              <a:buFont typeface="Arial"/>
              <a:buNone/>
            </a:pPr>
            <a:endParaRPr sz="2800">
              <a:solidFill>
                <a:schemeClr val="dk1"/>
              </a:solidFill>
              <a:latin typeface="Century Gothic" panose="020B0502020202020204" pitchFamily="34" charset="0"/>
              <a:sym typeface="Arial"/>
            </a:endParaRPr>
          </a:p>
          <a:p>
            <a:pPr marL="342900" indent="-342900">
              <a:lnSpc>
                <a:spcPct val="90000"/>
              </a:lnSpc>
              <a:buClr>
                <a:schemeClr val="dk1"/>
              </a:buClr>
              <a:buSzPts val="2400"/>
              <a:buFont typeface="Arial"/>
              <a:buChar char="•"/>
            </a:pPr>
            <a:r>
              <a:rPr lang="en-US" sz="2800">
                <a:solidFill>
                  <a:schemeClr val="dk1"/>
                </a:solidFill>
                <a:latin typeface="Century Gothic"/>
                <a:sym typeface="Arial"/>
              </a:rPr>
              <a:t>Teaches </a:t>
            </a:r>
            <a:r>
              <a:rPr lang="en-US" sz="2800">
                <a:solidFill>
                  <a:schemeClr val="dk1"/>
                </a:solidFill>
                <a:latin typeface="Century Gothic"/>
              </a:rPr>
              <a:t>English Language Arts </a:t>
            </a:r>
            <a:endParaRPr sz="1600">
              <a:latin typeface="Century Gothic" panose="020B0502020202020204" pitchFamily="34" charset="0"/>
            </a:endParaRPr>
          </a:p>
          <a:p>
            <a:pPr marL="342900" marR="0" lvl="0" indent="-190500" algn="l" rtl="0">
              <a:lnSpc>
                <a:spcPct val="90000"/>
              </a:lnSpc>
              <a:spcBef>
                <a:spcPts val="0"/>
              </a:spcBef>
              <a:spcAft>
                <a:spcPts val="0"/>
              </a:spcAft>
              <a:buClr>
                <a:schemeClr val="dk1"/>
              </a:buClr>
              <a:buSzPts val="2400"/>
              <a:buFont typeface="Arial"/>
              <a:buNone/>
            </a:pPr>
            <a:endParaRPr sz="2800">
              <a:solidFill>
                <a:schemeClr val="dk1"/>
              </a:solidFill>
              <a:latin typeface="Century Gothic" panose="020B0502020202020204" pitchFamily="34" charset="0"/>
              <a:sym typeface="Arial"/>
            </a:endParaRPr>
          </a:p>
          <a:p>
            <a:pPr marL="342900" indent="-342900">
              <a:lnSpc>
                <a:spcPct val="90000"/>
              </a:lnSpc>
              <a:buClr>
                <a:schemeClr val="dk1"/>
              </a:buClr>
              <a:buSzPts val="2400"/>
              <a:buFont typeface="Arial"/>
              <a:buChar char="•"/>
            </a:pPr>
            <a:r>
              <a:rPr lang="en-US" sz="2800">
                <a:solidFill>
                  <a:schemeClr val="dk1"/>
                </a:solidFill>
                <a:latin typeface="Century Gothic"/>
                <a:sym typeface="Arial"/>
              </a:rPr>
              <a:t> She loves </a:t>
            </a:r>
            <a:r>
              <a:rPr lang="en-US" sz="2800">
                <a:solidFill>
                  <a:schemeClr val="dk1"/>
                </a:solidFill>
                <a:latin typeface="Century Gothic"/>
              </a:rPr>
              <a:t>spending time with her family, </a:t>
            </a:r>
            <a:r>
              <a:rPr lang="en-US" sz="2800">
                <a:solidFill>
                  <a:schemeClr val="dk1"/>
                </a:solidFill>
                <a:latin typeface="Century Gothic"/>
                <a:sym typeface="Arial"/>
              </a:rPr>
              <a:t>reading inspirational books, watching movies, and solving puzzles</a:t>
            </a:r>
            <a:r>
              <a:rPr lang="en-US" sz="3200">
                <a:solidFill>
                  <a:schemeClr val="dk1"/>
                </a:solidFill>
                <a:latin typeface="Century Gothic"/>
                <a:sym typeface="Arial"/>
              </a:rPr>
              <a:t>.</a:t>
            </a:r>
            <a:endParaRPr sz="1600">
              <a:solidFill>
                <a:schemeClr val="dk1"/>
              </a:solidFill>
              <a:latin typeface="Century Gothic"/>
            </a:endParaRPr>
          </a:p>
          <a:p>
            <a:pPr marL="342900" marR="0" lvl="0" indent="-165100" algn="l" rtl="0">
              <a:lnSpc>
                <a:spcPct val="90000"/>
              </a:lnSpc>
              <a:spcBef>
                <a:spcPts val="0"/>
              </a:spcBef>
              <a:spcAft>
                <a:spcPts val="0"/>
              </a:spcAft>
              <a:buClr>
                <a:schemeClr val="dk1"/>
              </a:buClr>
              <a:buSzPts val="2800"/>
              <a:buFont typeface="Arial"/>
              <a:buNone/>
            </a:pPr>
            <a:endParaRPr sz="3200" b="1">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Email Address: burtoti@boe.richmond.k12.ga.us</a:t>
            </a:r>
            <a:endParaRPr sz="1600">
              <a:solidFill>
                <a:schemeClr val="dk1"/>
              </a:solidFill>
              <a:latin typeface="Century Gothic"/>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pic>
        <p:nvPicPr>
          <p:cNvPr id="2" name="Picture 1" descr="A person holding a bouquet of flowers&#10;&#10;Description automatically generated">
            <a:extLst>
              <a:ext uri="{FF2B5EF4-FFF2-40B4-BE49-F238E27FC236}">
                <a16:creationId xmlns:a16="http://schemas.microsoft.com/office/drawing/2014/main" id="{B6F7C7B4-02FE-843B-EE5E-EA2B93EFD452}"/>
              </a:ext>
            </a:extLst>
          </p:cNvPr>
          <p:cNvPicPr>
            <a:picLocks noChangeAspect="1"/>
          </p:cNvPicPr>
          <p:nvPr/>
        </p:nvPicPr>
        <p:blipFill rotWithShape="1">
          <a:blip r:embed="rId3"/>
          <a:srcRect l="13673" t="10510" r="11475" b="901"/>
          <a:stretch/>
        </p:blipFill>
        <p:spPr>
          <a:xfrm>
            <a:off x="7997489" y="2238183"/>
            <a:ext cx="3528298" cy="374045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p:nvPr/>
        </p:nvSpPr>
        <p:spPr>
          <a:xfrm>
            <a:off x="328895" y="334316"/>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Email Address: beardme@boe.Richmond.k12.ga.us</a:t>
            </a:r>
            <a:endParaRPr sz="1800" b="1">
              <a:solidFill>
                <a:schemeClr val="lt1"/>
              </a:solidFill>
              <a:latin typeface="Calibri"/>
              <a:ea typeface="Calibri"/>
              <a:cs typeface="Calibri"/>
              <a:sym typeface="Calibri"/>
            </a:endParaRPr>
          </a:p>
        </p:txBody>
      </p:sp>
      <p:sp>
        <p:nvSpPr>
          <p:cNvPr id="145" name="Google Shape;145;p7"/>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7"/>
          <p:cNvSpPr txBox="1"/>
          <p:nvPr/>
        </p:nvSpPr>
        <p:spPr>
          <a:xfrm>
            <a:off x="2359097" y="667069"/>
            <a:ext cx="7473805" cy="1129417"/>
          </a:xfrm>
          <a:prstGeom prst="rect">
            <a:avLst/>
          </a:prstGeom>
          <a:noFill/>
          <a:ln>
            <a:noFill/>
          </a:ln>
        </p:spPr>
        <p:txBody>
          <a:bodyPr spcFirstLastPara="1" wrap="square" lIns="91425" tIns="45700" rIns="91425" bIns="45700" anchor="b" anchorCtr="0">
            <a:normAutofit fontScale="92500"/>
          </a:bodyPr>
          <a:lstStyle/>
          <a:p>
            <a:pPr algn="ctr">
              <a:lnSpc>
                <a:spcPct val="90000"/>
              </a:lnSpc>
              <a:buClr>
                <a:schemeClr val="lt1"/>
              </a:buClr>
              <a:buSzPct val="100000"/>
            </a:pPr>
            <a:r>
              <a:rPr lang="en-US" sz="7200">
                <a:solidFill>
                  <a:schemeClr val="lt1"/>
                </a:solidFill>
                <a:latin typeface="Dreaming Outloud Script Pro"/>
                <a:cs typeface="Dreaming Outloud Script Pro"/>
              </a:rPr>
              <a:t>Stephanie Garrett</a:t>
            </a:r>
            <a:endParaRPr>
              <a:solidFill>
                <a:schemeClr val="lt1"/>
              </a:solidFill>
              <a:latin typeface="Dreaming Outloud Script Pro" panose="03050502040304050704" pitchFamily="66" charset="0"/>
              <a:cs typeface="Dreaming Outloud Script Pro" panose="03050502040304050704" pitchFamily="66" charset="0"/>
            </a:endParaRPr>
          </a:p>
        </p:txBody>
      </p:sp>
      <p:sp>
        <p:nvSpPr>
          <p:cNvPr id="147" name="Google Shape;147;p7"/>
          <p:cNvSpPr txBox="1"/>
          <p:nvPr/>
        </p:nvSpPr>
        <p:spPr>
          <a:xfrm>
            <a:off x="734291" y="2285731"/>
            <a:ext cx="7180984" cy="3716067"/>
          </a:xfrm>
          <a:prstGeom prst="rect">
            <a:avLst/>
          </a:prstGeom>
          <a:noFill/>
          <a:ln>
            <a:noFill/>
          </a:ln>
        </p:spPr>
        <p:txBody>
          <a:bodyPr spcFirstLastPara="1" wrap="square" lIns="91425" tIns="45700" rIns="91425" bIns="45700" anchor="b" anchorCtr="0">
            <a:normAutofit lnSpcReduction="10000"/>
          </a:bodyPr>
          <a:lstStyle/>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Room </a:t>
            </a:r>
            <a:r>
              <a:rPr lang="en-US" sz="2800">
                <a:solidFill>
                  <a:schemeClr val="dk1"/>
                </a:solidFill>
                <a:latin typeface="Century Gothic"/>
              </a:rPr>
              <a:t>308</a:t>
            </a:r>
            <a:endParaRPr sz="1600">
              <a:solidFill>
                <a:schemeClr val="dk1"/>
              </a:solidFill>
              <a:latin typeface="Century Gothic"/>
            </a:endParaRPr>
          </a:p>
          <a:p>
            <a:pPr marL="342900" marR="0" lvl="0" indent="-190500" algn="l" rtl="0">
              <a:lnSpc>
                <a:spcPct val="90000"/>
              </a:lnSpc>
              <a:spcBef>
                <a:spcPts val="0"/>
              </a:spcBef>
              <a:spcAft>
                <a:spcPts val="0"/>
              </a:spcAft>
              <a:buClr>
                <a:schemeClr val="dk1"/>
              </a:buClr>
              <a:buSzPts val="2400"/>
              <a:buFont typeface="Arial"/>
              <a:buNone/>
            </a:pPr>
            <a:endParaRPr sz="2800">
              <a:solidFill>
                <a:schemeClr val="dk1"/>
              </a:solidFill>
              <a:latin typeface="Century Gothic" panose="020B0502020202020204" pitchFamily="34" charset="0"/>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800">
                <a:solidFill>
                  <a:schemeClr val="dk1"/>
                </a:solidFill>
                <a:latin typeface="Century Gothic"/>
                <a:sym typeface="Arial"/>
              </a:rPr>
              <a:t>Teaches Mathematics</a:t>
            </a:r>
            <a:endParaRPr sz="1600">
              <a:solidFill>
                <a:schemeClr val="dk1"/>
              </a:solidFill>
              <a:latin typeface="Century Gothic"/>
            </a:endParaRPr>
          </a:p>
          <a:p>
            <a:pPr marL="342900" indent="-342900">
              <a:lnSpc>
                <a:spcPct val="90000"/>
              </a:lnSpc>
              <a:buClr>
                <a:schemeClr val="dk1"/>
              </a:buClr>
              <a:buSzPts val="2400"/>
              <a:buFont typeface="Arial"/>
              <a:buChar char="•"/>
            </a:pPr>
            <a:endParaRPr lang="en-US" sz="2800">
              <a:solidFill>
                <a:schemeClr val="dk1"/>
              </a:solidFill>
              <a:latin typeface="Century Gothic"/>
            </a:endParaRPr>
          </a:p>
          <a:p>
            <a:pPr marL="342900" indent="-342900">
              <a:lnSpc>
                <a:spcPct val="90000"/>
              </a:lnSpc>
              <a:buClr>
                <a:schemeClr val="dk1"/>
              </a:buClr>
              <a:buSzPts val="2400"/>
              <a:buFont typeface="Arial"/>
              <a:buChar char="•"/>
            </a:pPr>
            <a:r>
              <a:rPr lang="en-US" sz="2800">
                <a:solidFill>
                  <a:schemeClr val="dk1"/>
                </a:solidFill>
                <a:latin typeface="Century Gothic"/>
              </a:rPr>
              <a:t> She loves listening to audiobooks &amp; podcast, traveling and being a mommy. </a:t>
            </a:r>
            <a:endParaRPr lang="en-US" sz="3200">
              <a:solidFill>
                <a:schemeClr val="dk1"/>
              </a:solidFill>
              <a:latin typeface="Century Gothic"/>
            </a:endParaRPr>
          </a:p>
          <a:p>
            <a:pPr marL="342900" marR="0" lvl="0" indent="-190500" algn="l" rtl="0">
              <a:lnSpc>
                <a:spcPct val="90000"/>
              </a:lnSpc>
              <a:spcBef>
                <a:spcPts val="0"/>
              </a:spcBef>
              <a:spcAft>
                <a:spcPts val="0"/>
              </a:spcAft>
              <a:buClr>
                <a:schemeClr val="dk1"/>
              </a:buClr>
              <a:buSzPts val="2400"/>
            </a:pPr>
            <a:endParaRPr lang="en-US" sz="2800">
              <a:solidFill>
                <a:schemeClr val="dk1"/>
              </a:solidFill>
              <a:latin typeface="Century Gothic" panose="020B0502020202020204" pitchFamily="34" charset="0"/>
            </a:endParaRPr>
          </a:p>
          <a:p>
            <a:pPr marL="342900" indent="-342900">
              <a:lnSpc>
                <a:spcPct val="90000"/>
              </a:lnSpc>
              <a:buClr>
                <a:schemeClr val="dk1"/>
              </a:buClr>
              <a:buSzPts val="2400"/>
              <a:buFont typeface="Arial"/>
              <a:buChar char="•"/>
            </a:pPr>
            <a:r>
              <a:rPr lang="en-US" sz="2800">
                <a:solidFill>
                  <a:schemeClr val="dk1"/>
                </a:solidFill>
                <a:latin typeface="Century Gothic"/>
                <a:sym typeface="Arial"/>
              </a:rPr>
              <a:t>Email Address:</a:t>
            </a:r>
            <a:endParaRPr lang="en-US" sz="1600">
              <a:solidFill>
                <a:schemeClr val="dk1"/>
              </a:solidFill>
              <a:latin typeface="Century Gothic"/>
            </a:endParaRPr>
          </a:p>
          <a:p>
            <a:pPr marL="342900" indent="-342900">
              <a:lnSpc>
                <a:spcPct val="90000"/>
              </a:lnSpc>
              <a:buClr>
                <a:schemeClr val="dk1"/>
              </a:buClr>
              <a:buSzPts val="2400"/>
              <a:buFont typeface="Arial"/>
              <a:buChar char="•"/>
            </a:pPr>
            <a:r>
              <a:rPr lang="en-US" sz="2800">
                <a:solidFill>
                  <a:schemeClr val="dk1"/>
                </a:solidFill>
              </a:rPr>
              <a:t>scottst@boe.richmond.k12.ga.us</a:t>
            </a:r>
            <a:endParaRPr lang="en-US" sz="2800">
              <a:solidFill>
                <a:schemeClr val="dk1"/>
              </a:solidFill>
              <a:latin typeface="Century Gothic"/>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
        <p:nvSpPr>
          <p:cNvPr id="2" name="Rectangle 1">
            <a:extLst>
              <a:ext uri="{FF2B5EF4-FFF2-40B4-BE49-F238E27FC236}">
                <a16:creationId xmlns:a16="http://schemas.microsoft.com/office/drawing/2014/main" id="{82620BFE-C7D4-265F-E8D1-CCA5591E7584}"/>
              </a:ext>
            </a:extLst>
          </p:cNvPr>
          <p:cNvSpPr/>
          <p:nvPr/>
        </p:nvSpPr>
        <p:spPr>
          <a:xfrm>
            <a:off x="8540685" y="2337847"/>
            <a:ext cx="2271859" cy="31296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miling for a picture&#10;&#10;AI-generated content may be incorrect.">
            <a:extLst>
              <a:ext uri="{FF2B5EF4-FFF2-40B4-BE49-F238E27FC236}">
                <a16:creationId xmlns:a16="http://schemas.microsoft.com/office/drawing/2014/main" id="{F0357E02-43AB-64CC-0E86-DC2C49293E69}"/>
              </a:ext>
            </a:extLst>
          </p:cNvPr>
          <p:cNvPicPr>
            <a:picLocks noChangeAspect="1"/>
          </p:cNvPicPr>
          <p:nvPr/>
        </p:nvPicPr>
        <p:blipFill>
          <a:blip r:embed="rId3"/>
          <a:stretch>
            <a:fillRect/>
          </a:stretch>
        </p:blipFill>
        <p:spPr>
          <a:xfrm>
            <a:off x="8132127" y="2460942"/>
            <a:ext cx="3080385" cy="315531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4"/>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4"/>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4"/>
          <p:cNvSpPr txBox="1"/>
          <p:nvPr/>
        </p:nvSpPr>
        <p:spPr>
          <a:xfrm>
            <a:off x="2535323" y="798831"/>
            <a:ext cx="7227571" cy="930604"/>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First Day of School</a:t>
            </a:r>
            <a:endParaRPr>
              <a:latin typeface="Dreaming Outloud Script Pro" panose="03050502040304050704" pitchFamily="66" charset="0"/>
              <a:cs typeface="Dreaming Outloud Script Pro" panose="03050502040304050704" pitchFamily="66" charset="0"/>
            </a:endParaRPr>
          </a:p>
        </p:txBody>
      </p:sp>
      <p:sp>
        <p:nvSpPr>
          <p:cNvPr id="211" name="Google Shape;211;p14"/>
          <p:cNvSpPr txBox="1"/>
          <p:nvPr/>
        </p:nvSpPr>
        <p:spPr>
          <a:xfrm>
            <a:off x="420255" y="1845415"/>
            <a:ext cx="11457709" cy="4635734"/>
          </a:xfrm>
          <a:prstGeom prst="rect">
            <a:avLst/>
          </a:prstGeom>
          <a:noFill/>
          <a:ln>
            <a:noFill/>
          </a:ln>
        </p:spPr>
        <p:txBody>
          <a:bodyPr spcFirstLastPara="1" wrap="square" lIns="91425" tIns="45700" rIns="91425" bIns="45700" anchor="b" anchorCtr="0">
            <a:normAutofit fontScale="55000" lnSpcReduction="20000"/>
          </a:bodyPr>
          <a:lstStyle/>
          <a:p>
            <a:pPr marL="857250" indent="-857250">
              <a:lnSpc>
                <a:spcPct val="90000"/>
              </a:lnSpc>
              <a:buClr>
                <a:schemeClr val="dk1"/>
              </a:buClr>
              <a:buSzPct val="100000"/>
              <a:buChar char="•"/>
            </a:pPr>
            <a:r>
              <a:rPr lang="en-US" sz="6000">
                <a:solidFill>
                  <a:schemeClr val="dk1"/>
                </a:solidFill>
                <a:latin typeface="Century Gothic"/>
              </a:rPr>
              <a:t>Tuesday, August 5, 2025</a:t>
            </a:r>
            <a:endParaRPr lang="en-US">
              <a:solidFill>
                <a:schemeClr val="dk1"/>
              </a:solidFill>
              <a:latin typeface="Century Gothic" panose="020B0502020202020204" pitchFamily="34" charset="0"/>
            </a:endParaRPr>
          </a:p>
          <a:p>
            <a:pPr marL="857250" indent="-676275">
              <a:lnSpc>
                <a:spcPct val="90000"/>
              </a:lnSpc>
              <a:buClr>
                <a:schemeClr val="dk1"/>
              </a:buClr>
              <a:buSzPct val="100000"/>
            </a:pPr>
            <a:endParaRPr lang="en-US" sz="6000">
              <a:solidFill>
                <a:schemeClr val="dk1"/>
              </a:solidFill>
              <a:latin typeface="Century Gothic" panose="020B0502020202020204" pitchFamily="34" charset="0"/>
            </a:endParaRPr>
          </a:p>
          <a:p>
            <a:pPr marL="857250" marR="0" lvl="0" indent="-857250" algn="l" rtl="0">
              <a:lnSpc>
                <a:spcPct val="90000"/>
              </a:lnSpc>
              <a:spcBef>
                <a:spcPts val="0"/>
              </a:spcBef>
              <a:spcAft>
                <a:spcPts val="0"/>
              </a:spcAft>
              <a:buClr>
                <a:schemeClr val="dk1"/>
              </a:buClr>
              <a:buSzPct val="100000"/>
              <a:buFont typeface="Arial"/>
              <a:buChar char="•"/>
            </a:pPr>
            <a:r>
              <a:rPr lang="en-US" sz="6000">
                <a:solidFill>
                  <a:schemeClr val="dk1"/>
                </a:solidFill>
                <a:latin typeface="Century Gothic"/>
                <a:sym typeface="Arial"/>
              </a:rPr>
              <a:t>Students may enter the building at 6:50am – </a:t>
            </a:r>
            <a:r>
              <a:rPr lang="en-US" sz="6000" b="1">
                <a:solidFill>
                  <a:schemeClr val="dk1"/>
                </a:solidFill>
                <a:latin typeface="Century Gothic"/>
                <a:sym typeface="Arial"/>
              </a:rPr>
              <a:t>Please do not drop students off before that time.</a:t>
            </a:r>
            <a:endParaRPr lang="en-US" b="1">
              <a:solidFill>
                <a:schemeClr val="dk1"/>
              </a:solidFill>
              <a:latin typeface="Century Gothic"/>
            </a:endParaRPr>
          </a:p>
          <a:p>
            <a:pPr marL="0" marR="0" lvl="0" indent="0" algn="l" rtl="0">
              <a:lnSpc>
                <a:spcPct val="90000"/>
              </a:lnSpc>
              <a:spcBef>
                <a:spcPts val="0"/>
              </a:spcBef>
              <a:spcAft>
                <a:spcPts val="0"/>
              </a:spcAft>
              <a:buClr>
                <a:schemeClr val="dk1"/>
              </a:buClr>
              <a:buSzPct val="100000"/>
              <a:buFont typeface="Calibri"/>
              <a:buNone/>
            </a:pPr>
            <a:endParaRPr sz="6000">
              <a:solidFill>
                <a:schemeClr val="dk1"/>
              </a:solidFill>
              <a:latin typeface="Century Gothic" panose="020B0502020202020204" pitchFamily="34" charset="0"/>
              <a:sym typeface="Arial"/>
            </a:endParaRPr>
          </a:p>
          <a:p>
            <a:pPr marL="857250" indent="-857250">
              <a:lnSpc>
                <a:spcPct val="90000"/>
              </a:lnSpc>
              <a:buClr>
                <a:schemeClr val="dk1"/>
              </a:buClr>
              <a:buSzPct val="100000"/>
              <a:buFont typeface="Arial"/>
              <a:buChar char="•"/>
            </a:pPr>
            <a:r>
              <a:rPr lang="en-US" sz="6000" b="1">
                <a:solidFill>
                  <a:srgbClr val="FF0000"/>
                </a:solidFill>
                <a:latin typeface="Century Gothic"/>
                <a:sym typeface="Arial"/>
              </a:rPr>
              <a:t>Start Time: </a:t>
            </a:r>
            <a:r>
              <a:rPr lang="en-US" sz="6000" b="1">
                <a:solidFill>
                  <a:srgbClr val="FF0000"/>
                </a:solidFill>
                <a:latin typeface="Century Gothic"/>
              </a:rPr>
              <a:t>7:25 a.m.</a:t>
            </a:r>
            <a:r>
              <a:rPr lang="en-US" sz="6000" b="1">
                <a:solidFill>
                  <a:srgbClr val="FF0000"/>
                </a:solidFill>
                <a:latin typeface="Century Gothic"/>
                <a:sym typeface="Arial"/>
              </a:rPr>
              <a:t> (tardy bell)</a:t>
            </a:r>
            <a:endParaRPr lang="en-US">
              <a:solidFill>
                <a:srgbClr val="FF0000"/>
              </a:solidFill>
              <a:latin typeface="Century Gothic"/>
            </a:endParaRPr>
          </a:p>
          <a:p>
            <a:pPr marL="857250" indent="-857250">
              <a:lnSpc>
                <a:spcPct val="90000"/>
              </a:lnSpc>
              <a:buClr>
                <a:schemeClr val="dk1"/>
              </a:buClr>
              <a:buSzPct val="100000"/>
              <a:buFont typeface="Arial"/>
              <a:buChar char="•"/>
            </a:pPr>
            <a:r>
              <a:rPr lang="en-US" sz="6000" b="1">
                <a:solidFill>
                  <a:srgbClr val="FF0000"/>
                </a:solidFill>
                <a:latin typeface="Century Gothic"/>
                <a:sym typeface="Arial"/>
              </a:rPr>
              <a:t>Dismissal: </a:t>
            </a:r>
            <a:r>
              <a:rPr lang="en-US" sz="6000" b="1">
                <a:solidFill>
                  <a:srgbClr val="FF0000"/>
                </a:solidFill>
                <a:latin typeface="Century Gothic"/>
              </a:rPr>
              <a:t>2:15 p.m.</a:t>
            </a:r>
            <a:endParaRPr lang="en-US">
              <a:solidFill>
                <a:srgbClr val="FF0000"/>
              </a:solidFill>
              <a:latin typeface="Century Gothic"/>
            </a:endParaRPr>
          </a:p>
          <a:p>
            <a:pPr marL="857250" marR="0" lvl="0" indent="-676275" algn="l" rtl="0">
              <a:lnSpc>
                <a:spcPct val="90000"/>
              </a:lnSpc>
              <a:spcBef>
                <a:spcPts val="0"/>
              </a:spcBef>
              <a:spcAft>
                <a:spcPts val="0"/>
              </a:spcAft>
              <a:buClr>
                <a:schemeClr val="dk1"/>
              </a:buClr>
              <a:buSzPct val="100000"/>
              <a:buFont typeface="Arial"/>
              <a:buNone/>
            </a:pPr>
            <a:endParaRPr sz="6000">
              <a:solidFill>
                <a:schemeClr val="dk1"/>
              </a:solidFill>
              <a:latin typeface="Century Gothic" panose="020B0502020202020204" pitchFamily="34" charset="0"/>
              <a:sym typeface="Arial"/>
            </a:endParaRPr>
          </a:p>
          <a:p>
            <a:pPr marL="857250" marR="0" lvl="0" indent="-857250" algn="l" rtl="0">
              <a:lnSpc>
                <a:spcPct val="90000"/>
              </a:lnSpc>
              <a:spcBef>
                <a:spcPts val="0"/>
              </a:spcBef>
              <a:spcAft>
                <a:spcPts val="0"/>
              </a:spcAft>
              <a:buClr>
                <a:schemeClr val="dk1"/>
              </a:buClr>
              <a:buSzPct val="100000"/>
              <a:buFont typeface="Arial"/>
              <a:buChar char="•"/>
            </a:pPr>
            <a:r>
              <a:rPr lang="en-US" sz="6000">
                <a:solidFill>
                  <a:schemeClr val="dk1"/>
                </a:solidFill>
                <a:highlight>
                  <a:srgbClr val="FFFF00"/>
                </a:highlight>
                <a:latin typeface="Century Gothic"/>
                <a:sym typeface="Arial"/>
              </a:rPr>
              <a:t>How will your child get home? Please indicate this to your child’s homeroom teacher! </a:t>
            </a:r>
            <a:endParaRPr lang="en-US" sz="6000">
              <a:solidFill>
                <a:schemeClr val="dk1"/>
              </a:solidFill>
              <a:highlight>
                <a:srgbClr val="FFFF00"/>
              </a:highlight>
              <a:latin typeface="Century Gothic"/>
            </a:endParaRPr>
          </a:p>
          <a:p>
            <a:pPr marL="857250" marR="0" lvl="0" indent="-857250" algn="l" rtl="0">
              <a:lnSpc>
                <a:spcPct val="90000"/>
              </a:lnSpc>
              <a:spcBef>
                <a:spcPts val="0"/>
              </a:spcBef>
              <a:spcAft>
                <a:spcPts val="0"/>
              </a:spcAft>
              <a:buClr>
                <a:schemeClr val="dk1"/>
              </a:buClr>
              <a:buSzPct val="100000"/>
              <a:buFont typeface="Arial"/>
              <a:buChar char="•"/>
            </a:pPr>
            <a:endParaRPr lang="en-US" sz="6000">
              <a:solidFill>
                <a:schemeClr val="dk1"/>
              </a:solidFill>
              <a:highlight>
                <a:srgbClr val="FFFF00"/>
              </a:highlight>
              <a:latin typeface="Century Gothic" panose="020B0502020202020204" pitchFamily="34" charset="0"/>
            </a:endParaRPr>
          </a:p>
          <a:p>
            <a:pPr marL="857250" marR="0" lvl="0" indent="-857250" algn="l" rtl="0">
              <a:lnSpc>
                <a:spcPct val="90000"/>
              </a:lnSpc>
              <a:spcBef>
                <a:spcPts val="0"/>
              </a:spcBef>
              <a:spcAft>
                <a:spcPts val="0"/>
              </a:spcAft>
              <a:buClr>
                <a:schemeClr val="dk1"/>
              </a:buClr>
              <a:buSzPct val="100000"/>
              <a:buFont typeface="Arial"/>
              <a:buChar char="•"/>
            </a:pPr>
            <a:endParaRPr lang="en-US" sz="6000">
              <a:solidFill>
                <a:schemeClr val="dk1"/>
              </a:solidFill>
              <a:highlight>
                <a:srgbClr val="FFFF00"/>
              </a:highlight>
              <a:latin typeface="Century Gothic" panose="020B0502020202020204" pitchFamily="34" charset="0"/>
            </a:endParaRPr>
          </a:p>
          <a:p>
            <a:pPr marL="857250" marR="0" lvl="0" indent="-857250" algn="l" rtl="0">
              <a:lnSpc>
                <a:spcPct val="90000"/>
              </a:lnSpc>
              <a:spcBef>
                <a:spcPts val="0"/>
              </a:spcBef>
              <a:spcAft>
                <a:spcPts val="0"/>
              </a:spcAft>
              <a:buClr>
                <a:schemeClr val="dk1"/>
              </a:buClr>
              <a:buSzPct val="100000"/>
              <a:buFont typeface="Arial"/>
              <a:buChar char="•"/>
            </a:pPr>
            <a:endParaRPr>
              <a:highlight>
                <a:srgbClr val="FFFF00"/>
              </a:highlight>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4"/>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4"/>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4"/>
          <p:cNvSpPr txBox="1"/>
          <p:nvPr/>
        </p:nvSpPr>
        <p:spPr>
          <a:xfrm>
            <a:off x="2535323" y="798831"/>
            <a:ext cx="7227571" cy="930604"/>
          </a:xfrm>
          <a:prstGeom prst="rect">
            <a:avLst/>
          </a:prstGeom>
          <a:noFill/>
          <a:ln>
            <a:noFill/>
          </a:ln>
        </p:spPr>
        <p:txBody>
          <a:bodyPr spcFirstLastPara="1" wrap="square" lIns="91425" tIns="45700" rIns="91425" bIns="45700" anchor="b" anchorCtr="0">
            <a:normAutofit fontScale="92500" lnSpcReduction="10000"/>
          </a:bodyPr>
          <a:lstStyle/>
          <a:p>
            <a:pPr algn="ctr">
              <a:lnSpc>
                <a:spcPct val="90000"/>
              </a:lnSpc>
            </a:pPr>
            <a:r>
              <a:rPr lang="en-US" sz="7200">
                <a:solidFill>
                  <a:schemeClr val="lt1"/>
                </a:solidFill>
                <a:latin typeface="Dreaming Outloud Script Pro"/>
                <a:cs typeface="Dreaming Outloud Script Pro"/>
              </a:rPr>
              <a:t>Building Protocol</a:t>
            </a:r>
            <a:endParaRPr lang="en-US"/>
          </a:p>
        </p:txBody>
      </p:sp>
      <p:sp>
        <p:nvSpPr>
          <p:cNvPr id="211" name="Google Shape;211;p14"/>
          <p:cNvSpPr txBox="1"/>
          <p:nvPr/>
        </p:nvSpPr>
        <p:spPr>
          <a:xfrm>
            <a:off x="608280" y="2884506"/>
            <a:ext cx="10764982" cy="3764877"/>
          </a:xfrm>
          <a:prstGeom prst="rect">
            <a:avLst/>
          </a:prstGeom>
          <a:noFill/>
          <a:ln>
            <a:noFill/>
          </a:ln>
        </p:spPr>
        <p:txBody>
          <a:bodyPr spcFirstLastPara="1" wrap="square" lIns="91425" tIns="45700" rIns="91425" bIns="45700" anchor="b" anchorCtr="0">
            <a:normAutofit fontScale="70000" lnSpcReduction="20000"/>
          </a:bodyPr>
          <a:lstStyle/>
          <a:p>
            <a:pPr marL="857250" indent="-857250">
              <a:lnSpc>
                <a:spcPct val="90000"/>
              </a:lnSpc>
              <a:buClr>
                <a:schemeClr val="dk1"/>
              </a:buClr>
              <a:buSzPct val="100000"/>
              <a:buFont typeface="Arial"/>
              <a:buChar char="•"/>
            </a:pPr>
            <a:r>
              <a:rPr lang="en-US" sz="3600" b="1">
                <a:solidFill>
                  <a:schemeClr val="dk1"/>
                </a:solidFill>
                <a:latin typeface="Century Gothic"/>
              </a:rPr>
              <a:t>Per FPS protocol, parents are NOT allowed to come down the hallways.</a:t>
            </a:r>
            <a:endParaRPr lang="en-US" sz="3600" b="1">
              <a:solidFill>
                <a:schemeClr val="dk1"/>
              </a:solidFill>
              <a:latin typeface="Century Gothic" panose="020B0502020202020204" pitchFamily="34" charset="0"/>
            </a:endParaRPr>
          </a:p>
          <a:p>
            <a:pPr>
              <a:lnSpc>
                <a:spcPct val="90000"/>
              </a:lnSpc>
              <a:buClr>
                <a:schemeClr val="dk1"/>
              </a:buClr>
              <a:buSzPct val="100000"/>
            </a:pPr>
            <a:endParaRPr lang="en-US" sz="3600" b="1">
              <a:solidFill>
                <a:schemeClr val="dk1"/>
              </a:solidFill>
              <a:latin typeface="Century Gothic"/>
            </a:endParaRPr>
          </a:p>
          <a:p>
            <a:pPr marL="857250" indent="-857250">
              <a:lnSpc>
                <a:spcPct val="90000"/>
              </a:lnSpc>
              <a:buClr>
                <a:schemeClr val="dk1"/>
              </a:buClr>
              <a:buSzPct val="100000"/>
              <a:buChar char="•"/>
            </a:pPr>
            <a:r>
              <a:rPr lang="en-US" sz="3600">
                <a:solidFill>
                  <a:schemeClr val="dk1"/>
                </a:solidFill>
                <a:latin typeface="Century Gothic"/>
              </a:rPr>
              <a:t>All parent-teacher meetings need to be scheduled ahead of time. You can contact teachers any time via ClassDojo.</a:t>
            </a:r>
          </a:p>
          <a:p>
            <a:pPr>
              <a:lnSpc>
                <a:spcPct val="90000"/>
              </a:lnSpc>
              <a:buClr>
                <a:schemeClr val="dk1"/>
              </a:buClr>
              <a:buSzPct val="100000"/>
            </a:pPr>
            <a:endParaRPr lang="en-US" sz="3600">
              <a:solidFill>
                <a:schemeClr val="dk1"/>
              </a:solidFill>
              <a:latin typeface="Century Gothic"/>
            </a:endParaRPr>
          </a:p>
          <a:p>
            <a:pPr marL="857250" indent="-857250">
              <a:lnSpc>
                <a:spcPct val="90000"/>
              </a:lnSpc>
              <a:buClr>
                <a:schemeClr val="dk1"/>
              </a:buClr>
              <a:buSzPct val="100000"/>
              <a:buFont typeface="Arial"/>
              <a:buChar char="•"/>
            </a:pPr>
            <a:r>
              <a:rPr lang="en-US" sz="3600">
                <a:solidFill>
                  <a:schemeClr val="dk1"/>
                </a:solidFill>
                <a:latin typeface="Century Gothic"/>
              </a:rPr>
              <a:t>There will be staff members at the front of the school and placed throughout the building to help students get to their classrooms and carry supplies.</a:t>
            </a:r>
          </a:p>
          <a:p>
            <a:pPr marL="857250" marR="0" lvl="0" indent="-857250" algn="l">
              <a:lnSpc>
                <a:spcPct val="90000"/>
              </a:lnSpc>
              <a:spcBef>
                <a:spcPts val="0"/>
              </a:spcBef>
              <a:spcAft>
                <a:spcPts val="0"/>
              </a:spcAft>
              <a:buClr>
                <a:schemeClr val="dk1"/>
              </a:buClr>
              <a:buSzPct val="100000"/>
              <a:buFont typeface="Arial"/>
              <a:buChar char="•"/>
            </a:pPr>
            <a:endParaRPr lang="en-US" sz="3600">
              <a:solidFill>
                <a:schemeClr val="dk1"/>
              </a:solidFill>
              <a:latin typeface="Century Gothic" panose="020B0502020202020204" pitchFamily="34" charset="0"/>
            </a:endParaRPr>
          </a:p>
          <a:p>
            <a:pPr marL="857250" indent="-857250">
              <a:lnSpc>
                <a:spcPct val="90000"/>
              </a:lnSpc>
              <a:buClr>
                <a:schemeClr val="dk1"/>
              </a:buClr>
              <a:buSzPct val="100000"/>
              <a:buFont typeface="Arial"/>
              <a:buChar char="•"/>
            </a:pPr>
            <a:r>
              <a:rPr lang="en-US" sz="3600">
                <a:solidFill>
                  <a:schemeClr val="dk1"/>
                </a:solidFill>
                <a:latin typeface="Century Gothic"/>
              </a:rPr>
              <a:t>Supplies can be brought in the rest of this week if you want to drop them off before school starts.</a:t>
            </a:r>
            <a:endParaRPr lang="en-US" sz="3600">
              <a:solidFill>
                <a:schemeClr val="dk1"/>
              </a:solidFill>
              <a:latin typeface="Century Gothic" panose="020B0502020202020204" pitchFamily="34" charset="0"/>
            </a:endParaRPr>
          </a:p>
          <a:p>
            <a:pPr marL="857250" indent="-857250">
              <a:lnSpc>
                <a:spcPct val="90000"/>
              </a:lnSpc>
              <a:buClr>
                <a:schemeClr val="dk1"/>
              </a:buClr>
              <a:buSzPct val="100000"/>
              <a:buFont typeface="Arial"/>
              <a:buChar char="•"/>
            </a:pPr>
            <a:endParaRPr lang="en-US" sz="6000">
              <a:highlight>
                <a:srgbClr val="FFFF00"/>
              </a:highlight>
              <a:latin typeface="Century Gothic" panose="020B0502020202020204" pitchFamily="34" charset="0"/>
            </a:endParaRPr>
          </a:p>
          <a:p>
            <a:pPr marL="857250" indent="-857250">
              <a:lnSpc>
                <a:spcPct val="90000"/>
              </a:lnSpc>
              <a:buClr>
                <a:schemeClr val="dk1"/>
              </a:buClr>
              <a:buSzPct val="100000"/>
              <a:buFont typeface="Arial"/>
              <a:buChar char="•"/>
            </a:pPr>
            <a:endParaRPr lang="en-US" sz="6000">
              <a:highlight>
                <a:srgbClr val="FFFF00"/>
              </a:highlight>
              <a:latin typeface="Century Gothic" panose="020B0502020202020204" pitchFamily="34" charset="0"/>
            </a:endParaRPr>
          </a:p>
          <a:p>
            <a:pPr marL="857250" indent="-857250">
              <a:lnSpc>
                <a:spcPct val="90000"/>
              </a:lnSpc>
              <a:buClr>
                <a:schemeClr val="dk1"/>
              </a:buClr>
              <a:buSzPct val="100000"/>
              <a:buFont typeface="Arial"/>
              <a:buChar char="•"/>
            </a:pPr>
            <a:endParaRPr lang="en-US">
              <a:highlight>
                <a:srgbClr val="FFFF00"/>
              </a:highlight>
              <a:latin typeface="Century Gothic" panose="020B0502020202020204" pitchFamily="34" charset="0"/>
            </a:endParaRPr>
          </a:p>
        </p:txBody>
      </p:sp>
    </p:spTree>
    <p:extLst>
      <p:ext uri="{BB962C8B-B14F-4D97-AF65-F5344CB8AC3E}">
        <p14:creationId xmlns:p14="http://schemas.microsoft.com/office/powerpoint/2010/main" val="62283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p:nvPr/>
        </p:nvSpPr>
        <p:spPr>
          <a:xfrm>
            <a:off x="0" y="0"/>
            <a:ext cx="12192000" cy="6858000"/>
          </a:xfrm>
          <a:prstGeom prst="rect">
            <a:avLst/>
          </a:prstGeom>
          <a:solidFill>
            <a:srgbClr val="25BE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7"/>
          <p:cNvSpPr/>
          <p:nvPr/>
        </p:nvSpPr>
        <p:spPr>
          <a:xfrm>
            <a:off x="350982" y="323273"/>
            <a:ext cx="11526982" cy="6197600"/>
          </a:xfrm>
          <a:prstGeom prst="rect">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7"/>
          <p:cNvSpPr/>
          <p:nvPr/>
        </p:nvSpPr>
        <p:spPr>
          <a:xfrm>
            <a:off x="350982" y="628605"/>
            <a:ext cx="11526982" cy="113805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7"/>
          <p:cNvSpPr txBox="1"/>
          <p:nvPr/>
        </p:nvSpPr>
        <p:spPr>
          <a:xfrm>
            <a:off x="2820845" y="211214"/>
            <a:ext cx="6698092" cy="1555442"/>
          </a:xfrm>
          <a:prstGeom prst="rect">
            <a:avLst/>
          </a:prstGeom>
          <a:noFill/>
          <a:ln>
            <a:noFill/>
          </a:ln>
        </p:spPr>
        <p:txBody>
          <a:bodyPr spcFirstLastPara="1" wrap="square" lIns="91425" tIns="45700" rIns="91425" bIns="45700" anchor="b" anchorCtr="0">
            <a:normAutofit fontScale="92500"/>
          </a:bodyPr>
          <a:lstStyle/>
          <a:p>
            <a:pPr marL="0" marR="0" lvl="0" indent="0" algn="ctr" rtl="0">
              <a:lnSpc>
                <a:spcPct val="90000"/>
              </a:lnSpc>
              <a:spcBef>
                <a:spcPts val="0"/>
              </a:spcBef>
              <a:spcAft>
                <a:spcPts val="0"/>
              </a:spcAft>
              <a:buClr>
                <a:schemeClr val="lt1"/>
              </a:buClr>
              <a:buSzPts val="7200"/>
              <a:buFont typeface="Arial"/>
              <a:buNone/>
            </a:pPr>
            <a:r>
              <a:rPr lang="en-US" sz="7200">
                <a:solidFill>
                  <a:schemeClr val="lt1"/>
                </a:solidFill>
                <a:latin typeface="Dreaming Outloud Script Pro" panose="03050502040304050704" pitchFamily="66" charset="0"/>
                <a:cs typeface="Dreaming Outloud Script Pro" panose="03050502040304050704" pitchFamily="66" charset="0"/>
                <a:sym typeface="Arial"/>
              </a:rPr>
              <a:t>Transportation</a:t>
            </a:r>
            <a:endParaRPr>
              <a:latin typeface="Dreaming Outloud Script Pro" panose="03050502040304050704" pitchFamily="66" charset="0"/>
              <a:cs typeface="Dreaming Outloud Script Pro" panose="03050502040304050704" pitchFamily="66" charset="0"/>
            </a:endParaRPr>
          </a:p>
        </p:txBody>
      </p:sp>
      <p:sp>
        <p:nvSpPr>
          <p:cNvPr id="242" name="Google Shape;242;p17"/>
          <p:cNvSpPr txBox="1"/>
          <p:nvPr/>
        </p:nvSpPr>
        <p:spPr>
          <a:xfrm>
            <a:off x="607784" y="1818713"/>
            <a:ext cx="11185236" cy="3403075"/>
          </a:xfrm>
          <a:prstGeom prst="rect">
            <a:avLst/>
          </a:prstGeom>
          <a:noFill/>
          <a:ln>
            <a:noFill/>
          </a:ln>
        </p:spPr>
        <p:txBody>
          <a:bodyPr spcFirstLastPara="1" wrap="square" lIns="91425" tIns="45700" rIns="91425" bIns="45700" anchor="b" anchorCtr="0">
            <a:normAutofit/>
          </a:bodyPr>
          <a:lstStyle/>
          <a:p>
            <a:pPr marL="285750" marR="0" lvl="0" indent="-285750" algn="l" rtl="0">
              <a:lnSpc>
                <a:spcPct val="90000"/>
              </a:lnSpc>
              <a:spcBef>
                <a:spcPts val="0"/>
              </a:spcBef>
              <a:spcAft>
                <a:spcPts val="0"/>
              </a:spcAft>
              <a:buClr>
                <a:schemeClr val="dk1"/>
              </a:buClr>
              <a:buSzPts val="2400"/>
              <a:buFont typeface="Arial"/>
              <a:buChar char="•"/>
            </a:pPr>
            <a:r>
              <a:rPr lang="en-US" sz="2400" b="1">
                <a:solidFill>
                  <a:schemeClr val="dk1"/>
                </a:solidFill>
                <a:highlight>
                  <a:srgbClr val="FFFF00"/>
                </a:highlight>
                <a:latin typeface="Century Gothic"/>
                <a:sym typeface="Arial"/>
              </a:rPr>
              <a:t>Be sure to indicate how your child will get home the first day of school</a:t>
            </a:r>
            <a:endParaRPr>
              <a:solidFill>
                <a:schemeClr val="dk1"/>
              </a:solidFill>
              <a:highlight>
                <a:srgbClr val="FFFF00"/>
              </a:highlight>
              <a:latin typeface="Century Gothic"/>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Century Gothic" panose="020B0502020202020204" pitchFamily="34" charset="0"/>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Century Gothic"/>
                <a:sym typeface="Arial"/>
              </a:rPr>
              <a:t>Dismissal is at </a:t>
            </a:r>
            <a:r>
              <a:rPr lang="en-US" sz="2400">
                <a:solidFill>
                  <a:schemeClr val="dk1"/>
                </a:solidFill>
                <a:latin typeface="Century Gothic"/>
              </a:rPr>
              <a:t>2:15</a:t>
            </a:r>
            <a:r>
              <a:rPr lang="en-US" sz="2400">
                <a:solidFill>
                  <a:schemeClr val="dk1"/>
                </a:solidFill>
                <a:latin typeface="Century Gothic"/>
                <a:sym typeface="Arial"/>
              </a:rPr>
              <a:t> p.m.</a:t>
            </a:r>
            <a:endParaRPr sz="2400">
              <a:solidFill>
                <a:schemeClr val="dk1"/>
              </a:solidFill>
              <a:latin typeface="Century Gothic"/>
              <a:sym typeface="Arial"/>
            </a:endParaRPr>
          </a:p>
          <a:p>
            <a:pPr marL="857250" marR="0" lvl="0" indent="-704850" algn="l" rtl="0">
              <a:lnSpc>
                <a:spcPct val="90000"/>
              </a:lnSpc>
              <a:spcBef>
                <a:spcPts val="0"/>
              </a:spcBef>
              <a:spcAft>
                <a:spcPts val="0"/>
              </a:spcAft>
              <a:buClr>
                <a:schemeClr val="dk1"/>
              </a:buClr>
              <a:buSzPts val="2400"/>
              <a:buFont typeface="Arial"/>
              <a:buNone/>
            </a:pPr>
            <a:endParaRPr sz="2400">
              <a:solidFill>
                <a:schemeClr val="dk1"/>
              </a:solidFill>
              <a:latin typeface="Century Gothic" panose="020B0502020202020204" pitchFamily="34" charset="0"/>
              <a:sym typeface="Arial"/>
            </a:endParaRPr>
          </a:p>
          <a:p>
            <a:pPr marL="285750" marR="0" lvl="0" indent="-285750" algn="l" rtl="0">
              <a:lnSpc>
                <a:spcPct val="90000"/>
              </a:lnSpc>
              <a:spcBef>
                <a:spcPts val="0"/>
              </a:spcBef>
              <a:spcAft>
                <a:spcPts val="0"/>
              </a:spcAft>
              <a:buClr>
                <a:schemeClr val="dk1"/>
              </a:buClr>
              <a:buSzPts val="2400"/>
              <a:buFont typeface="Arial"/>
              <a:buChar char="•"/>
            </a:pPr>
            <a:r>
              <a:rPr lang="en-US" sz="2400" b="1">
                <a:solidFill>
                  <a:schemeClr val="dk1"/>
                </a:solidFill>
                <a:latin typeface="Century Gothic"/>
                <a:sym typeface="Arial"/>
              </a:rPr>
              <a:t>Dismissal Locations:</a:t>
            </a:r>
            <a:endParaRPr b="1">
              <a:solidFill>
                <a:schemeClr val="dk1"/>
              </a:solidFill>
              <a:latin typeface="Century Gothic"/>
            </a:endParaRPr>
          </a:p>
          <a:p>
            <a:pPr marL="742950" marR="0" lvl="1" indent="-285750" algn="l" rtl="0">
              <a:spcBef>
                <a:spcPts val="0"/>
              </a:spcBef>
              <a:spcAft>
                <a:spcPts val="0"/>
              </a:spcAft>
              <a:buClr>
                <a:schemeClr val="dk1"/>
              </a:buClr>
              <a:buSzPts val="2000"/>
              <a:buFont typeface="Arial"/>
              <a:buChar char="•"/>
            </a:pPr>
            <a:r>
              <a:rPr lang="en-US" sz="2000" b="1" i="0" u="none" strike="noStrike" cap="none">
                <a:solidFill>
                  <a:schemeClr val="dk1"/>
                </a:solidFill>
                <a:latin typeface="Century Gothic"/>
                <a:sym typeface="Arial"/>
              </a:rPr>
              <a:t>Bus: </a:t>
            </a:r>
            <a:r>
              <a:rPr lang="en-US" sz="2000" b="0" i="0" u="none" strike="noStrike" cap="none">
                <a:solidFill>
                  <a:schemeClr val="dk1"/>
                </a:solidFill>
                <a:latin typeface="Century Gothic"/>
                <a:sym typeface="Arial"/>
              </a:rPr>
              <a:t>Front of school</a:t>
            </a:r>
            <a:endParaRPr>
              <a:solidFill>
                <a:schemeClr val="dk1"/>
              </a:solidFill>
              <a:latin typeface="Century Gothic"/>
            </a:endParaRPr>
          </a:p>
          <a:p>
            <a:pPr marL="742950" marR="0" lvl="1" indent="-285750" algn="l" rtl="0">
              <a:spcBef>
                <a:spcPts val="0"/>
              </a:spcBef>
              <a:spcAft>
                <a:spcPts val="0"/>
              </a:spcAft>
              <a:buClr>
                <a:schemeClr val="dk1"/>
              </a:buClr>
              <a:buSzPts val="2000"/>
              <a:buFont typeface="Arial"/>
              <a:buChar char="•"/>
            </a:pPr>
            <a:r>
              <a:rPr lang="en-US" sz="2000" b="1" i="0" u="none" strike="noStrike" cap="none">
                <a:solidFill>
                  <a:schemeClr val="dk1"/>
                </a:solidFill>
                <a:latin typeface="Century Gothic"/>
                <a:sym typeface="Arial"/>
              </a:rPr>
              <a:t>Car Rider</a:t>
            </a:r>
            <a:r>
              <a:rPr lang="en-US" sz="2000" b="0" i="0" u="none" strike="noStrike" cap="none">
                <a:solidFill>
                  <a:schemeClr val="dk1"/>
                </a:solidFill>
                <a:latin typeface="Century Gothic"/>
                <a:sym typeface="Arial"/>
              </a:rPr>
              <a:t>: Back side of school (across from soccer fields)</a:t>
            </a:r>
            <a:endParaRPr>
              <a:solidFill>
                <a:schemeClr val="dk1"/>
              </a:solidFill>
              <a:latin typeface="Century Gothic"/>
            </a:endParaRPr>
          </a:p>
          <a:p>
            <a:pPr marL="742950" marR="0" lvl="1" indent="-285750" algn="l" rtl="0">
              <a:spcBef>
                <a:spcPts val="0"/>
              </a:spcBef>
              <a:spcAft>
                <a:spcPts val="0"/>
              </a:spcAft>
              <a:buClr>
                <a:schemeClr val="dk1"/>
              </a:buClr>
              <a:buSzPts val="2000"/>
              <a:buFont typeface="Arial"/>
              <a:buChar char="•"/>
            </a:pPr>
            <a:r>
              <a:rPr lang="en-US" sz="2000" b="1" i="0" u="none" strike="noStrike" cap="none">
                <a:solidFill>
                  <a:schemeClr val="dk1"/>
                </a:solidFill>
                <a:latin typeface="Century Gothic"/>
                <a:sym typeface="Arial"/>
              </a:rPr>
              <a:t>Parent Pick-up and CYS: </a:t>
            </a:r>
            <a:r>
              <a:rPr lang="en-US" sz="2000">
                <a:solidFill>
                  <a:schemeClr val="dk1"/>
                </a:solidFill>
                <a:latin typeface="Century Gothic"/>
              </a:rPr>
              <a:t>Big </a:t>
            </a:r>
            <a:r>
              <a:rPr lang="en-US" sz="2000" b="0" i="0" u="none" strike="noStrike" cap="none">
                <a:solidFill>
                  <a:schemeClr val="dk1"/>
                </a:solidFill>
                <a:latin typeface="Century Gothic"/>
                <a:sym typeface="Arial"/>
              </a:rPr>
              <a:t>Gym</a:t>
            </a:r>
            <a:endParaRPr>
              <a:solidFill>
                <a:schemeClr val="dk1"/>
              </a:solidFill>
              <a:latin typeface="Century Gothic"/>
            </a:endParaRPr>
          </a:p>
          <a:p>
            <a:pPr marL="742950" marR="0" lvl="1" indent="-285750" algn="l" rtl="0">
              <a:spcBef>
                <a:spcPts val="0"/>
              </a:spcBef>
              <a:spcAft>
                <a:spcPts val="0"/>
              </a:spcAft>
              <a:buClr>
                <a:schemeClr val="dk1"/>
              </a:buClr>
              <a:buSzPts val="2000"/>
              <a:buFont typeface="Arial"/>
              <a:buChar char="•"/>
            </a:pPr>
            <a:r>
              <a:rPr lang="en-US" sz="2000" b="1" i="0" u="none" strike="noStrike" cap="none">
                <a:solidFill>
                  <a:schemeClr val="dk1"/>
                </a:solidFill>
                <a:latin typeface="Century Gothic"/>
                <a:sym typeface="Arial"/>
              </a:rPr>
              <a:t>Big Brother/Big Sister Walker: </a:t>
            </a:r>
            <a:r>
              <a:rPr lang="en-US" sz="2000" b="0" i="0" u="none" strike="noStrike" cap="none">
                <a:solidFill>
                  <a:schemeClr val="dk1"/>
                </a:solidFill>
                <a:latin typeface="Century Gothic"/>
                <a:sym typeface="Arial"/>
              </a:rPr>
              <a:t>Art Room </a:t>
            </a:r>
            <a:r>
              <a:rPr lang="en-US" sz="2000" b="0" i="0" u="none" strike="noStrike" cap="none">
                <a:solidFill>
                  <a:schemeClr val="dk1"/>
                </a:solidFill>
                <a:highlight>
                  <a:srgbClr val="FFFF00"/>
                </a:highlight>
                <a:latin typeface="Century Gothic"/>
                <a:sym typeface="Arial"/>
              </a:rPr>
              <a:t>(Older sibling MUST be in 8</a:t>
            </a:r>
            <a:r>
              <a:rPr lang="en-US" sz="2000" b="0" i="0" u="none" strike="noStrike" cap="none" baseline="30000">
                <a:solidFill>
                  <a:schemeClr val="dk1"/>
                </a:solidFill>
                <a:highlight>
                  <a:srgbClr val="FFFF00"/>
                </a:highlight>
                <a:latin typeface="Century Gothic"/>
                <a:sym typeface="Arial"/>
              </a:rPr>
              <a:t>th</a:t>
            </a:r>
            <a:r>
              <a:rPr lang="en-US" sz="2000" b="0" i="0" u="none" strike="noStrike" cap="none">
                <a:solidFill>
                  <a:schemeClr val="dk1"/>
                </a:solidFill>
                <a:highlight>
                  <a:srgbClr val="FFFF00"/>
                </a:highlight>
                <a:latin typeface="Century Gothic"/>
                <a:sym typeface="Arial"/>
              </a:rPr>
              <a:t> grade for this option)</a:t>
            </a:r>
            <a:endParaRPr>
              <a:solidFill>
                <a:schemeClr val="dk1"/>
              </a:solidFill>
              <a:highlight>
                <a:srgbClr val="FFFF00"/>
              </a:highlight>
              <a:latin typeface="Century Gothic"/>
            </a:endParaRPr>
          </a:p>
        </p:txBody>
      </p:sp>
      <p:sp>
        <p:nvSpPr>
          <p:cNvPr id="243" name="Google Shape;243;p17"/>
          <p:cNvSpPr txBox="1"/>
          <p:nvPr/>
        </p:nvSpPr>
        <p:spPr>
          <a:xfrm>
            <a:off x="577273" y="5383425"/>
            <a:ext cx="11185236" cy="880768"/>
          </a:xfrm>
          <a:prstGeom prst="rect">
            <a:avLst/>
          </a:prstGeom>
          <a:noFill/>
          <a:ln>
            <a:noFill/>
          </a:ln>
        </p:spPr>
        <p:txBody>
          <a:bodyPr spcFirstLastPara="1" wrap="square" lIns="91425" tIns="45700" rIns="91425" bIns="45700" anchor="b" anchorCtr="0">
            <a:normAutofit fontScale="92500" lnSpcReduction="20000"/>
          </a:bodyPr>
          <a:lstStyle/>
          <a:p>
            <a:pPr marL="285750" indent="-285750">
              <a:lnSpc>
                <a:spcPct val="90000"/>
              </a:lnSpc>
              <a:buClr>
                <a:srgbClr val="FF0000"/>
              </a:buClr>
              <a:buSzPts val="2400"/>
              <a:buFont typeface="Arial"/>
              <a:buChar char="•"/>
            </a:pPr>
            <a:r>
              <a:rPr lang="en-US" sz="2400" b="1">
                <a:solidFill>
                  <a:srgbClr val="FF0000"/>
                </a:solidFill>
                <a:latin typeface="Century Gothic"/>
                <a:sym typeface="Arial"/>
              </a:rPr>
              <a:t>If afternoon transportation changes, you MUST </a:t>
            </a:r>
            <a:r>
              <a:rPr lang="en-US" sz="2400" b="1">
                <a:solidFill>
                  <a:srgbClr val="FF0000"/>
                </a:solidFill>
                <a:latin typeface="Century Gothic"/>
              </a:rPr>
              <a:t>let ALL </a:t>
            </a:r>
            <a:r>
              <a:rPr lang="en-US" sz="2400" b="1">
                <a:solidFill>
                  <a:srgbClr val="FF0000"/>
                </a:solidFill>
                <a:latin typeface="Century Gothic"/>
                <a:sym typeface="Arial"/>
              </a:rPr>
              <a:t> </a:t>
            </a:r>
            <a:r>
              <a:rPr lang="en-US" sz="2400" b="1">
                <a:solidFill>
                  <a:srgbClr val="FF0000"/>
                </a:solidFill>
                <a:latin typeface="Century Gothic"/>
              </a:rPr>
              <a:t>teachers </a:t>
            </a:r>
            <a:r>
              <a:rPr lang="en-US" sz="2400" b="1">
                <a:solidFill>
                  <a:srgbClr val="FF0000"/>
                </a:solidFill>
                <a:latin typeface="Century Gothic"/>
                <a:sym typeface="Arial"/>
              </a:rPr>
              <a:t>know with a written </a:t>
            </a:r>
            <a:r>
              <a:rPr lang="en-US" sz="2400" b="1">
                <a:solidFill>
                  <a:srgbClr val="FF0000"/>
                </a:solidFill>
                <a:latin typeface="Century Gothic"/>
              </a:rPr>
              <a:t>note/message</a:t>
            </a:r>
            <a:r>
              <a:rPr lang="en-US" sz="2400" b="1">
                <a:solidFill>
                  <a:srgbClr val="FF0000"/>
                </a:solidFill>
                <a:latin typeface="Century Gothic"/>
                <a:sym typeface="Arial"/>
              </a:rPr>
              <a:t> </a:t>
            </a:r>
            <a:r>
              <a:rPr lang="en-US" sz="2400" b="1">
                <a:solidFill>
                  <a:srgbClr val="FF0000"/>
                </a:solidFill>
                <a:latin typeface="Century Gothic"/>
              </a:rPr>
              <a:t>AND ClassDojo</a:t>
            </a:r>
            <a:r>
              <a:rPr lang="en-US" sz="2400" b="1">
                <a:solidFill>
                  <a:srgbClr val="FF0000"/>
                </a:solidFill>
                <a:latin typeface="Century Gothic"/>
                <a:sym typeface="Arial"/>
              </a:rPr>
              <a:t> before lunchtime. </a:t>
            </a:r>
            <a:r>
              <a:rPr lang="en-US" sz="2400" b="1">
                <a:solidFill>
                  <a:srgbClr val="FF0000"/>
                </a:solidFill>
                <a:latin typeface="Century Gothic"/>
              </a:rPr>
              <a:t>*Be sure you receive back a response to ensure we have received your message!!*</a:t>
            </a:r>
            <a:endParaRPr sz="2000">
              <a:solidFill>
                <a:srgbClr val="FF0000"/>
              </a:solidFill>
              <a:latin typeface="Century Gothic"/>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27</Slides>
  <Notes>27</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Hastings, Sydney</dc:creator>
  <cp:revision>1</cp:revision>
  <dcterms:created xsi:type="dcterms:W3CDTF">2022-07-30T15:29:25Z</dcterms:created>
  <dcterms:modified xsi:type="dcterms:W3CDTF">2025-08-01T22:03:31Z</dcterms:modified>
</cp:coreProperties>
</file>